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Lato"/>
      <p:regular r:id="rId37"/>
      <p:bold r:id="rId38"/>
      <p:italic r:id="rId39"/>
      <p:boldItalic r:id="rId40"/>
    </p:embeddedFont>
    <p:embeddedFont>
      <p:font typeface="Average"/>
      <p:regular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Oswald-regular.fntdata"/><Relationship Id="rId41" Type="http://schemas.openxmlformats.org/officeDocument/2006/relationships/font" Target="fonts/Average-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swal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08635bc87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08635bc87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08635bc87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08635bc87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08635bc87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08635bc87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08635bc87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08635bc87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08635bc87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08635bc87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0ba25bc5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0ba25bc5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08635bc87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08635bc87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08635bc87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08635bc87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08635bc87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08635bc87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08635bc8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08635bc8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08635bc87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08635bc87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0cc28178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0cc28178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0cc2817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0cc2817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0cc2817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0cc28178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08635bc8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08635bc8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Gamma does not really affect it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08635bc87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08635bc87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Epsilon does not really affect 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0cc2817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0cc2817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Lower LR makes devalued backwards worse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08635bc87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08635bc87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not seem to be really affected that much with </a:t>
            </a:r>
            <a:r>
              <a:rPr lang="en"/>
              <a:t>changes</a:t>
            </a:r>
            <a:r>
              <a:rPr lang="en"/>
              <a:t> in epsilon and gamma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08635bc87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08635bc87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Average"/>
                <a:ea typeface="Average"/>
                <a:cs typeface="Average"/>
                <a:sym typeface="Average"/>
              </a:rPr>
              <a:t>Devalued backwards learns the </a:t>
            </a:r>
            <a:r>
              <a:rPr b="1" lang="en" sz="1800">
                <a:latin typeface="Average"/>
                <a:ea typeface="Average"/>
                <a:cs typeface="Average"/>
                <a:sym typeface="Average"/>
              </a:rPr>
              <a:t>slowest</a:t>
            </a:r>
            <a:r>
              <a:rPr lang="en" sz="1800">
                <a:latin typeface="Average"/>
                <a:ea typeface="Average"/>
                <a:cs typeface="Average"/>
                <a:sym typeface="Average"/>
              </a:rPr>
              <a:t> (most # of trials to reach certain proportion of valued reward end state). </a:t>
            </a:r>
            <a:endParaRPr sz="1800">
              <a:latin typeface="Average"/>
              <a:ea typeface="Average"/>
              <a:cs typeface="Average"/>
              <a:sym typeface="Average"/>
            </a:endParaRPr>
          </a:p>
          <a:p>
            <a:pPr indent="0" lvl="0" marL="0" rtl="0" algn="l">
              <a:spcBef>
                <a:spcPts val="1200"/>
              </a:spcBef>
              <a:spcAft>
                <a:spcPts val="0"/>
              </a:spcAft>
              <a:buNone/>
            </a:pPr>
            <a:r>
              <a:rPr lang="en" sz="1400">
                <a:latin typeface="Average"/>
                <a:ea typeface="Average"/>
                <a:cs typeface="Average"/>
                <a:sym typeface="Average"/>
              </a:rPr>
              <a:t>Difference between all other replays are marginal.</a:t>
            </a:r>
            <a:endParaRPr sz="1400">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400">
              <a:latin typeface="Average"/>
              <a:ea typeface="Average"/>
              <a:cs typeface="Average"/>
              <a:sym typeface="Average"/>
            </a:endParaRPr>
          </a:p>
          <a:p>
            <a:pPr indent="0" lvl="0" marL="0" rtl="0" algn="l">
              <a:spcBef>
                <a:spcPts val="0"/>
              </a:spcBef>
              <a:spcAft>
                <a:spcPts val="0"/>
              </a:spcAft>
              <a:buNone/>
            </a:pPr>
            <a:r>
              <a:rPr lang="en"/>
              <a:t>This is contradictory to our hypothesis!</a:t>
            </a:r>
            <a:br>
              <a:rPr lang="en"/>
            </a:br>
            <a:br>
              <a:rPr lang="en"/>
            </a:br>
            <a:r>
              <a:rPr lang="en"/>
              <a:t>predicted that backwards replay would result in faster learning than forwards replay</a:t>
            </a:r>
            <a:endParaRPr/>
          </a:p>
          <a:p>
            <a:pPr indent="0" lvl="0" marL="0" rtl="0" algn="l">
              <a:spcBef>
                <a:spcPts val="0"/>
              </a:spcBef>
              <a:spcAft>
                <a:spcPts val="0"/>
              </a:spcAft>
              <a:buNone/>
            </a:pPr>
            <a:r>
              <a:rPr lang="en"/>
              <a:t>--expected backwards replay to be more efficient because changing value of the reward will affect the value of the closest state to the end, and this will update the value of the next closest state</a:t>
            </a:r>
            <a:endParaRPr/>
          </a:p>
          <a:p>
            <a:pPr indent="0" lvl="0" marL="0" rtl="0" algn="l">
              <a:spcBef>
                <a:spcPts val="0"/>
              </a:spcBef>
              <a:spcAft>
                <a:spcPts val="0"/>
              </a:spcAft>
              <a:buClr>
                <a:schemeClr val="dk1"/>
              </a:buClr>
              <a:buSzPts val="1100"/>
              <a:buFont typeface="Arial"/>
              <a:buNone/>
            </a:pPr>
            <a:r>
              <a:rPr lang="en"/>
              <a:t> (backward replay can propagate the value back to preceding states)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&amp;We predicted that replay of devalued path would result in faster learning than replay of valued path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--expected replay of devalued path to be more efficient because the paper whose task we are modeling (Carey paper)  </a:t>
            </a:r>
            <a:r>
              <a:rPr lang="en"/>
              <a:t>demonstrated</a:t>
            </a:r>
            <a:r>
              <a:rPr lang="en"/>
              <a:t> hippocampal replay preference towards the devalued outcome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interesting how it’s not a graded effect -- devalued forward and valued backwards are </a:t>
            </a:r>
            <a:r>
              <a:rPr lang="en"/>
              <a:t>comparable</a:t>
            </a:r>
            <a:r>
              <a:rPr lang="en"/>
              <a:t> to the learning speed of valued forward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0cc28178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0cc28178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LR decreases, most negatively affects devalued backwards -- the difference in learning rate between devalued backwards and the other replays increases!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Lowering learning rate makes it slow for everything -- self-explanatory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08635bc87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08635bc87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all cases, agent learns to revalue eventually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-research question is, can we increase learning speed by including model/replay and altering the order of replay (backwards vs. forwards), and altering the location of replay (valued vs. devalued path)</a:t>
            </a:r>
            <a:endParaRPr/>
          </a:p>
          <a:p>
            <a:pPr indent="0" lvl="0" marL="0" rtl="0" algn="l">
              <a:spcBef>
                <a:spcPts val="0"/>
              </a:spcBef>
              <a:spcAft>
                <a:spcPts val="0"/>
              </a:spcAft>
              <a:buNone/>
            </a:pPr>
            <a:r>
              <a:rPr lang="en"/>
              <a:t>these results suggest that our model does not show what we expect ---Carey </a:t>
            </a:r>
            <a:r>
              <a:rPr lang="en"/>
              <a:t>paper</a:t>
            </a:r>
            <a:r>
              <a:rPr lang="en"/>
              <a:t> demonstrated hippocampal replay</a:t>
            </a:r>
            <a:endParaRPr/>
          </a:p>
          <a:p>
            <a:pPr indent="0" lvl="0" marL="0" rtl="0" algn="l">
              <a:spcBef>
                <a:spcPts val="0"/>
              </a:spcBef>
              <a:spcAft>
                <a:spcPts val="0"/>
              </a:spcAft>
              <a:buNone/>
            </a:pPr>
            <a:r>
              <a:rPr lang="en"/>
              <a:t>preference towards the unrestricted/devalued outcome</a:t>
            </a:r>
            <a:endParaRPr/>
          </a:p>
          <a:p>
            <a:pPr indent="0" lvl="0" marL="0" rtl="0" algn="l">
              <a:spcBef>
                <a:spcPts val="0"/>
              </a:spcBef>
              <a:spcAft>
                <a:spcPts val="0"/>
              </a:spcAft>
              <a:buNone/>
            </a:pPr>
            <a:r>
              <a:rPr lang="en"/>
              <a:t>We also expect backwards replay to increase learning more than forwards replay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larger scientific question of interest</a:t>
            </a:r>
            <a:r>
              <a:rPr lang="en"/>
              <a:t>: how is memory/spatial navigation modeled in the the brain and how can we model it using computational models? </a:t>
            </a:r>
            <a:endParaRPr/>
          </a:p>
          <a:p>
            <a:pPr indent="0" lvl="0" marL="0" rtl="0" algn="l">
              <a:spcBef>
                <a:spcPts val="0"/>
              </a:spcBef>
              <a:spcAft>
                <a:spcPts val="0"/>
              </a:spcAft>
              <a:buNone/>
            </a:pPr>
            <a:r>
              <a:rPr lang="en"/>
              <a:t>-computational model needs to be altered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-perhaps our model is missing a component or variable. We’d expect that replay of devalued path increases learning speed more because we would replay path that’s not taken (simulating experience)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08635bc87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08635bc87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08635bc87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08635bc87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CACACA"/>
                </a:solidFill>
                <a:latin typeface="Average"/>
                <a:ea typeface="Average"/>
                <a:cs typeface="Average"/>
                <a:sym typeface="Average"/>
              </a:rPr>
              <a:t>-current replay is hard coded</a:t>
            </a:r>
            <a:endParaRPr sz="1800">
              <a:solidFill>
                <a:srgbClr val="CACACA"/>
              </a:solidFill>
              <a:latin typeface="Average"/>
              <a:ea typeface="Average"/>
              <a:cs typeface="Average"/>
              <a:sym typeface="Average"/>
            </a:endParaRPr>
          </a:p>
          <a:p>
            <a:pPr indent="0" lvl="0" marL="0" rtl="0" algn="l">
              <a:lnSpc>
                <a:spcPct val="115000"/>
              </a:lnSpc>
              <a:spcBef>
                <a:spcPts val="1200"/>
              </a:spcBef>
              <a:spcAft>
                <a:spcPts val="1200"/>
              </a:spcAft>
              <a:buClr>
                <a:schemeClr val="dk1"/>
              </a:buClr>
              <a:buSzPts val="1100"/>
              <a:buFont typeface="Arial"/>
              <a:buNone/>
            </a:pPr>
            <a:r>
              <a:rPr lang="en" sz="1800">
                <a:solidFill>
                  <a:srgbClr val="CACACA"/>
                </a:solidFill>
                <a:latin typeface="Average"/>
                <a:ea typeface="Average"/>
                <a:cs typeface="Average"/>
                <a:sym typeface="Average"/>
              </a:rPr>
              <a:t>-include function/parameter to decide which way to go in replay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08635bc87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08635bc87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Successor representation: Unlike one-step transition matrices that are known as models in model-based RL, the successor matrix can reflect non-adjacent dependencies. This allows the agent to understand relationships between a state and multiple successor states, knowledge which can be used to solve inference problems, such as finding the shortest path to a new reward location</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Clr>
                <a:schemeClr val="dk1"/>
              </a:buClr>
              <a:buSzPts val="1100"/>
              <a:buFont typeface="Arial"/>
              <a:buNone/>
            </a:pPr>
            <a:r>
              <a:rPr lang="en" sz="1800">
                <a:latin typeface="Average"/>
                <a:ea typeface="Average"/>
                <a:cs typeface="Average"/>
                <a:sym typeface="Average"/>
              </a:rPr>
              <a:t>-increasing complexity of maze, we can use successor representation to find shortest path to reward location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08a80c85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08a80c85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08635bc87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08635bc87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08a80c85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08a80c85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08a80c85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08a80c85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08635bc87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08635bc87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08635bc87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08635bc87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0" y="1266250"/>
            <a:ext cx="7801500" cy="950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Hippocampal Replay</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solidFill>
                  <a:srgbClr val="FFFFFF"/>
                </a:solidFill>
              </a:rPr>
              <a:t>April 13, 2021</a:t>
            </a:r>
            <a:endParaRPr>
              <a:solidFill>
                <a:srgbClr val="FFFFFF"/>
              </a:solidFill>
            </a:endParaRPr>
          </a:p>
          <a:p>
            <a:pPr indent="0" lvl="0" marL="0" rtl="0" algn="ctr">
              <a:spcBef>
                <a:spcPts val="0"/>
              </a:spcBef>
              <a:spcAft>
                <a:spcPts val="0"/>
              </a:spcAft>
              <a:buNone/>
            </a:pPr>
            <a:r>
              <a:rPr lang="en">
                <a:solidFill>
                  <a:srgbClr val="FFFFFF"/>
                </a:solidFill>
              </a:rPr>
              <a:t>Giacomo Marino, Matt Salomon, Estelle Han, Rebecca Li</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Specific Goals</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FFFFFF"/>
              </a:buClr>
              <a:buSzPts val="2000"/>
              <a:buChar char="●"/>
            </a:pPr>
            <a:r>
              <a:rPr lang="en" sz="2000">
                <a:solidFill>
                  <a:srgbClr val="FFFFFF"/>
                </a:solidFill>
              </a:rPr>
              <a:t>Simulate the data pertaining to the study with four different </a:t>
            </a:r>
            <a:r>
              <a:rPr lang="en" sz="2000">
                <a:solidFill>
                  <a:srgbClr val="FFFFFF"/>
                </a:solidFill>
              </a:rPr>
              <a:t>conditions</a:t>
            </a:r>
            <a:r>
              <a:rPr lang="en" sz="2000">
                <a:solidFill>
                  <a:srgbClr val="FFFFFF"/>
                </a:solidFill>
              </a:rPr>
              <a:t> and observe the effects on the </a:t>
            </a:r>
            <a:r>
              <a:rPr lang="en" sz="2000">
                <a:solidFill>
                  <a:srgbClr val="FFFFFF"/>
                </a:solidFill>
              </a:rPr>
              <a:t>speed</a:t>
            </a:r>
            <a:r>
              <a:rPr lang="en" sz="2000">
                <a:solidFill>
                  <a:srgbClr val="FFFFFF"/>
                </a:solidFill>
              </a:rPr>
              <a:t> of learning.</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Compare our simulated </a:t>
            </a:r>
            <a:r>
              <a:rPr lang="en" sz="2000">
                <a:solidFill>
                  <a:srgbClr val="FFFFFF"/>
                </a:solidFill>
              </a:rPr>
              <a:t>data to the results of the Carey et. al 2019 paper and assess, whether or not with our model, that replay of the devalued path increases learning efficiency in case where rewards are revalued.</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Assess if backwards replay is more effective in revaluing the appropriate paths than forward replay.</a:t>
            </a:r>
            <a:endParaRPr sz="2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Task Setup and Design</a:t>
            </a:r>
            <a:endParaRPr/>
          </a:p>
        </p:txBody>
      </p:sp>
      <p:sp>
        <p:nvSpPr>
          <p:cNvPr id="135" name="Google Shape;135;p23"/>
          <p:cNvSpPr txBox="1"/>
          <p:nvPr>
            <p:ph idx="1" type="body"/>
          </p:nvPr>
        </p:nvSpPr>
        <p:spPr>
          <a:xfrm>
            <a:off x="311700" y="1152475"/>
            <a:ext cx="3352500" cy="3800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The maze is a collection of 9 states.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food reward is positioned at state 9 and the water reward is positioned at state 6.</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If the agent </a:t>
            </a:r>
            <a:r>
              <a:rPr lang="en">
                <a:solidFill>
                  <a:srgbClr val="FFFFFF"/>
                </a:solidFill>
              </a:rPr>
              <a:t>reaches</a:t>
            </a:r>
            <a:r>
              <a:rPr lang="en">
                <a:solidFill>
                  <a:srgbClr val="FFFFFF"/>
                </a:solidFill>
              </a:rPr>
              <a:t> one of the terminal states (6 or 9), the trial ends and the agents begins again at state 1.</a:t>
            </a:r>
            <a:endParaRPr>
              <a:solidFill>
                <a:srgbClr val="FFFFFF"/>
              </a:solidFill>
            </a:endParaRPr>
          </a:p>
        </p:txBody>
      </p:sp>
      <p:pic>
        <p:nvPicPr>
          <p:cNvPr id="136" name="Google Shape;136;p23"/>
          <p:cNvPicPr preferRelativeResize="0"/>
          <p:nvPr/>
        </p:nvPicPr>
        <p:blipFill>
          <a:blip r:embed="rId3">
            <a:alphaModFix/>
          </a:blip>
          <a:stretch>
            <a:fillRect/>
          </a:stretch>
        </p:blipFill>
        <p:spPr>
          <a:xfrm>
            <a:off x="4011725" y="1309075"/>
            <a:ext cx="4920350" cy="283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Task Setup and Design</a:t>
            </a:r>
            <a:endParaRPr/>
          </a:p>
        </p:txBody>
      </p:sp>
      <p:sp>
        <p:nvSpPr>
          <p:cNvPr id="142" name="Google Shape;142;p24"/>
          <p:cNvSpPr txBox="1"/>
          <p:nvPr>
            <p:ph idx="1" type="body"/>
          </p:nvPr>
        </p:nvSpPr>
        <p:spPr>
          <a:xfrm>
            <a:off x="311700" y="1253350"/>
            <a:ext cx="4652400" cy="3072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Each row corresponds to state and each column corresponds to the </a:t>
            </a:r>
            <a:r>
              <a:rPr lang="en">
                <a:solidFill>
                  <a:srgbClr val="FFFFFF"/>
                </a:solidFill>
              </a:rPr>
              <a:t>next</a:t>
            </a:r>
            <a:r>
              <a:rPr lang="en">
                <a:solidFill>
                  <a:srgbClr val="FFFFFF"/>
                </a:solidFill>
              </a:rPr>
              <a:t> state given the action of the column.</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 corresponding values matrix for the q-value of each move is also re</a:t>
            </a:r>
            <a:r>
              <a:rPr lang="en">
                <a:solidFill>
                  <a:srgbClr val="FFFFFF"/>
                </a:solidFill>
              </a:rPr>
              <a:t>presented in the same </a:t>
            </a:r>
            <a:r>
              <a:rPr lang="en">
                <a:solidFill>
                  <a:srgbClr val="FFFFFF"/>
                </a:solidFill>
              </a:rPr>
              <a:t>fashion</a:t>
            </a:r>
            <a:r>
              <a:rPr lang="en">
                <a:solidFill>
                  <a:srgbClr val="FFFFFF"/>
                </a:solidFill>
              </a:rPr>
              <a:t>.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rewards are in a vector and during training carry an equal value.</a:t>
            </a:r>
            <a:endParaRPr>
              <a:solidFill>
                <a:srgbClr val="FFFFFF"/>
              </a:solidFill>
            </a:endParaRPr>
          </a:p>
        </p:txBody>
      </p:sp>
      <p:pic>
        <p:nvPicPr>
          <p:cNvPr id="143" name="Google Shape;143;p24"/>
          <p:cNvPicPr preferRelativeResize="0"/>
          <p:nvPr/>
        </p:nvPicPr>
        <p:blipFill rotWithShape="1">
          <a:blip r:embed="rId3">
            <a:alphaModFix/>
          </a:blip>
          <a:srcRect b="0" l="0" r="0" t="1117"/>
          <a:stretch/>
        </p:blipFill>
        <p:spPr>
          <a:xfrm>
            <a:off x="5304200" y="100850"/>
            <a:ext cx="3380350" cy="494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Setup and Design</a:t>
            </a:r>
            <a:endParaRPr/>
          </a:p>
        </p:txBody>
      </p:sp>
      <p:sp>
        <p:nvSpPr>
          <p:cNvPr id="149" name="Google Shape;149;p25"/>
          <p:cNvSpPr txBox="1"/>
          <p:nvPr>
            <p:ph idx="1" type="body"/>
          </p:nvPr>
        </p:nvSpPr>
        <p:spPr>
          <a:xfrm>
            <a:off x="311700" y="1152475"/>
            <a:ext cx="4047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FFFF"/>
                </a:solidFill>
              </a:rPr>
              <a:t>Epsilon Greedy</a:t>
            </a:r>
            <a:endParaRPr b="1">
              <a:solidFill>
                <a:srgbClr val="FFFFFF"/>
              </a:solidFill>
            </a:endParaRPr>
          </a:p>
          <a:p>
            <a:pPr indent="-342900" lvl="0" marL="457200" rtl="0" algn="l">
              <a:spcBef>
                <a:spcPts val="1200"/>
              </a:spcBef>
              <a:spcAft>
                <a:spcPts val="0"/>
              </a:spcAft>
              <a:buClr>
                <a:srgbClr val="FFFFFF"/>
              </a:buClr>
              <a:buSzPts val="1800"/>
              <a:buChar char="●"/>
            </a:pPr>
            <a:r>
              <a:rPr b="1" lang="en">
                <a:solidFill>
                  <a:srgbClr val="FFFFFF"/>
                </a:solidFill>
              </a:rPr>
              <a:t>Function to decide which action is chosen</a:t>
            </a:r>
            <a:endParaRPr b="1">
              <a:solidFill>
                <a:srgbClr val="FFFFFF"/>
              </a:solidFill>
            </a:endParaRPr>
          </a:p>
          <a:p>
            <a:pPr indent="-342900" lvl="0" marL="457200" rtl="0" algn="l">
              <a:spcBef>
                <a:spcPts val="0"/>
              </a:spcBef>
              <a:spcAft>
                <a:spcPts val="0"/>
              </a:spcAft>
              <a:buClr>
                <a:srgbClr val="FFFFFF"/>
              </a:buClr>
              <a:buSzPts val="1800"/>
              <a:buChar char="●"/>
            </a:pPr>
            <a:r>
              <a:rPr b="1" lang="en">
                <a:solidFill>
                  <a:srgbClr val="FFFFFF"/>
                </a:solidFill>
              </a:rPr>
              <a:t>If the values of the current state are all zero or if 1 - epsilon is less than a random number between 0 and 1, a random action is chosen.</a:t>
            </a:r>
            <a:endParaRPr b="1">
              <a:solidFill>
                <a:srgbClr val="FFFFFF"/>
              </a:solidFill>
            </a:endParaRPr>
          </a:p>
        </p:txBody>
      </p:sp>
      <p:pic>
        <p:nvPicPr>
          <p:cNvPr id="150" name="Google Shape;150;p25"/>
          <p:cNvPicPr preferRelativeResize="0"/>
          <p:nvPr/>
        </p:nvPicPr>
        <p:blipFill>
          <a:blip r:embed="rId3">
            <a:alphaModFix/>
          </a:blip>
          <a:stretch>
            <a:fillRect/>
          </a:stretch>
        </p:blipFill>
        <p:spPr>
          <a:xfrm>
            <a:off x="5181625" y="151471"/>
            <a:ext cx="2776474" cy="2178725"/>
          </a:xfrm>
          <a:prstGeom prst="rect">
            <a:avLst/>
          </a:prstGeom>
          <a:noFill/>
          <a:ln>
            <a:noFill/>
          </a:ln>
        </p:spPr>
      </p:pic>
      <p:pic>
        <p:nvPicPr>
          <p:cNvPr id="151" name="Google Shape;151;p25"/>
          <p:cNvPicPr preferRelativeResize="0"/>
          <p:nvPr/>
        </p:nvPicPr>
        <p:blipFill>
          <a:blip r:embed="rId4">
            <a:alphaModFix/>
          </a:blip>
          <a:stretch>
            <a:fillRect/>
          </a:stretch>
        </p:blipFill>
        <p:spPr>
          <a:xfrm>
            <a:off x="4522900" y="2664672"/>
            <a:ext cx="4480200" cy="21798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Setup and Design</a:t>
            </a:r>
            <a:endParaRPr/>
          </a:p>
        </p:txBody>
      </p:sp>
      <p:sp>
        <p:nvSpPr>
          <p:cNvPr id="157" name="Google Shape;157;p26"/>
          <p:cNvSpPr txBox="1"/>
          <p:nvPr>
            <p:ph idx="1" type="body"/>
          </p:nvPr>
        </p:nvSpPr>
        <p:spPr>
          <a:xfrm>
            <a:off x="311700" y="1152475"/>
            <a:ext cx="721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FFFFFF"/>
                </a:solidFill>
              </a:rPr>
              <a:t>Evaluating learning speeds of the models:</a:t>
            </a:r>
            <a:endParaRPr sz="2000">
              <a:solidFill>
                <a:srgbClr val="FFFFFF"/>
              </a:solidFill>
            </a:endParaRPr>
          </a:p>
          <a:p>
            <a:pPr indent="-355600" lvl="0" marL="457200" rtl="0" algn="l">
              <a:spcBef>
                <a:spcPts val="1200"/>
              </a:spcBef>
              <a:spcAft>
                <a:spcPts val="0"/>
              </a:spcAft>
              <a:buClr>
                <a:srgbClr val="FFFFFF"/>
              </a:buClr>
              <a:buSzPts val="2000"/>
              <a:buChar char="●"/>
            </a:pPr>
            <a:r>
              <a:rPr lang="en" sz="2000">
                <a:solidFill>
                  <a:srgbClr val="FFFFFF"/>
                </a:solidFill>
              </a:rPr>
              <a:t>Switch</a:t>
            </a:r>
            <a:r>
              <a:rPr lang="en" sz="2000">
                <a:solidFill>
                  <a:srgbClr val="FFFFFF"/>
                </a:solidFill>
              </a:rPr>
              <a:t> value rewards from equal weights in training to increase value in a food or water-restricted state.</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Then we evaluate how many trials it takes for the agent to correctly value the newly more rewarding path.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We compare both forward and backward replay, as well as favoring the more valued or less valued path during replay</a:t>
            </a:r>
            <a:endParaRPr sz="2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256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Setup and Design</a:t>
            </a:r>
            <a:endParaRPr/>
          </a:p>
        </p:txBody>
      </p:sp>
      <p:sp>
        <p:nvSpPr>
          <p:cNvPr id="163" name="Google Shape;163;p27"/>
          <p:cNvSpPr txBox="1"/>
          <p:nvPr>
            <p:ph idx="1" type="body"/>
          </p:nvPr>
        </p:nvSpPr>
        <p:spPr>
          <a:xfrm>
            <a:off x="311700" y="1520550"/>
            <a:ext cx="315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rPr>
              <a:t>Each trial operates from a while loop wherein the agent moves from state to state, </a:t>
            </a:r>
            <a:r>
              <a:rPr lang="en">
                <a:solidFill>
                  <a:srgbClr val="FFFFFF"/>
                </a:solidFill>
              </a:rPr>
              <a:t>revaluing</a:t>
            </a:r>
            <a:r>
              <a:rPr lang="en">
                <a:solidFill>
                  <a:srgbClr val="FFFFFF"/>
                </a:solidFill>
              </a:rPr>
              <a:t> each state action pair and </a:t>
            </a:r>
            <a:r>
              <a:rPr lang="en">
                <a:solidFill>
                  <a:srgbClr val="FFFFFF"/>
                </a:solidFill>
              </a:rPr>
              <a:t>performing</a:t>
            </a:r>
            <a:r>
              <a:rPr lang="en">
                <a:solidFill>
                  <a:srgbClr val="FFFFFF"/>
                </a:solidFill>
              </a:rPr>
              <a:t> replay at each step.</a:t>
            </a:r>
            <a:endParaRPr>
              <a:solidFill>
                <a:srgbClr val="FFFFFF"/>
              </a:solidFill>
            </a:endParaRPr>
          </a:p>
        </p:txBody>
      </p:sp>
      <p:pic>
        <p:nvPicPr>
          <p:cNvPr id="164" name="Google Shape;164;p27"/>
          <p:cNvPicPr preferRelativeResize="0"/>
          <p:nvPr/>
        </p:nvPicPr>
        <p:blipFill>
          <a:blip r:embed="rId3">
            <a:alphaModFix/>
          </a:blip>
          <a:stretch>
            <a:fillRect/>
          </a:stretch>
        </p:blipFill>
        <p:spPr>
          <a:xfrm>
            <a:off x="3357225" y="1017725"/>
            <a:ext cx="5765156"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Setup and Design</a:t>
            </a:r>
            <a:endParaRPr/>
          </a:p>
          <a:p>
            <a:pPr indent="0" lvl="0" marL="0" rtl="0" algn="l">
              <a:spcBef>
                <a:spcPts val="0"/>
              </a:spcBef>
              <a:spcAft>
                <a:spcPts val="0"/>
              </a:spcAft>
              <a:buNone/>
            </a:pPr>
            <a:r>
              <a:t/>
            </a:r>
            <a:endParaRPr/>
          </a:p>
        </p:txBody>
      </p:sp>
      <p:sp>
        <p:nvSpPr>
          <p:cNvPr id="170" name="Google Shape;170;p28"/>
          <p:cNvSpPr txBox="1"/>
          <p:nvPr>
            <p:ph idx="1" type="body"/>
          </p:nvPr>
        </p:nvSpPr>
        <p:spPr>
          <a:xfrm>
            <a:off x="369900" y="2691200"/>
            <a:ext cx="8404200" cy="224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100">
                <a:solidFill>
                  <a:srgbClr val="FFFFFF"/>
                </a:solidFill>
              </a:rPr>
              <a:t>Valuing States and Parameters:</a:t>
            </a:r>
            <a:endParaRPr b="1" sz="2100">
              <a:solidFill>
                <a:srgbClr val="FFFFFF"/>
              </a:solidFill>
            </a:endParaRPr>
          </a:p>
          <a:p>
            <a:pPr indent="0" lvl="0" marL="0" rtl="0" algn="l">
              <a:spcBef>
                <a:spcPts val="1200"/>
              </a:spcBef>
              <a:spcAft>
                <a:spcPts val="0"/>
              </a:spcAft>
              <a:buNone/>
            </a:pPr>
            <a:r>
              <a:rPr lang="en" sz="2100">
                <a:solidFill>
                  <a:srgbClr val="FFFFFF"/>
                </a:solidFill>
              </a:rPr>
              <a:t>alpha: learning rate which was tested with values of 0.1 and 0.01.</a:t>
            </a:r>
            <a:endParaRPr sz="2100">
              <a:solidFill>
                <a:srgbClr val="FFFFFF"/>
              </a:solidFill>
            </a:endParaRPr>
          </a:p>
          <a:p>
            <a:pPr indent="0" lvl="0" marL="0" rtl="0" algn="l">
              <a:spcBef>
                <a:spcPts val="1200"/>
              </a:spcBef>
              <a:spcAft>
                <a:spcPts val="0"/>
              </a:spcAft>
              <a:buNone/>
            </a:pPr>
            <a:r>
              <a:rPr lang="en" sz="2100">
                <a:solidFill>
                  <a:srgbClr val="FFFFFF"/>
                </a:solidFill>
              </a:rPr>
              <a:t>gamma: discount factor for proceeding states </a:t>
            </a:r>
            <a:r>
              <a:rPr lang="en" sz="2100">
                <a:solidFill>
                  <a:srgbClr val="FFFFFF"/>
                </a:solidFill>
              </a:rPr>
              <a:t>which</a:t>
            </a:r>
            <a:r>
              <a:rPr lang="en" sz="2100">
                <a:solidFill>
                  <a:srgbClr val="FFFFFF"/>
                </a:solidFill>
              </a:rPr>
              <a:t> </a:t>
            </a:r>
            <a:r>
              <a:rPr lang="en" sz="2100">
                <a:solidFill>
                  <a:srgbClr val="FFFFFF"/>
                </a:solidFill>
              </a:rPr>
              <a:t>was tested with values of </a:t>
            </a:r>
            <a:r>
              <a:rPr lang="en" sz="2100">
                <a:solidFill>
                  <a:srgbClr val="FFFFFF"/>
                </a:solidFill>
              </a:rPr>
              <a:t>0.6 and 0.8.</a:t>
            </a:r>
            <a:endParaRPr sz="2100">
              <a:solidFill>
                <a:srgbClr val="FFFFFF"/>
              </a:solidFill>
            </a:endParaRPr>
          </a:p>
          <a:p>
            <a:pPr indent="0" lvl="0" marL="0" rtl="0" algn="l">
              <a:spcBef>
                <a:spcPts val="1200"/>
              </a:spcBef>
              <a:spcAft>
                <a:spcPts val="1200"/>
              </a:spcAft>
              <a:buNone/>
            </a:pPr>
            <a:r>
              <a:t/>
            </a:r>
            <a:endParaRPr/>
          </a:p>
        </p:txBody>
      </p:sp>
      <p:pic>
        <p:nvPicPr>
          <p:cNvPr id="171" name="Google Shape;171;p28"/>
          <p:cNvPicPr preferRelativeResize="0"/>
          <p:nvPr/>
        </p:nvPicPr>
        <p:blipFill>
          <a:blip r:embed="rId3">
            <a:alphaModFix/>
          </a:blip>
          <a:stretch>
            <a:fillRect/>
          </a:stretch>
        </p:blipFill>
        <p:spPr>
          <a:xfrm>
            <a:off x="1355448" y="1178275"/>
            <a:ext cx="6934294" cy="1061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Hippocampal Replay</a:t>
            </a:r>
            <a:endParaRPr/>
          </a:p>
        </p:txBody>
      </p:sp>
      <p:sp>
        <p:nvSpPr>
          <p:cNvPr id="177" name="Google Shape;177;p29"/>
          <p:cNvSpPr txBox="1"/>
          <p:nvPr>
            <p:ph idx="1" type="body"/>
          </p:nvPr>
        </p:nvSpPr>
        <p:spPr>
          <a:xfrm>
            <a:off x="110850" y="1197300"/>
            <a:ext cx="33297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rgbClr val="FFFFFF"/>
              </a:buClr>
              <a:buSzPct val="100000"/>
              <a:buChar char="●"/>
            </a:pPr>
            <a:r>
              <a:rPr lang="en">
                <a:solidFill>
                  <a:srgbClr val="FFFFFF"/>
                </a:solidFill>
              </a:rPr>
              <a:t>In between each move, the agent can ‘replay’ a certain path as they have a knowledge of the maze.</a:t>
            </a:r>
            <a:endParaRPr>
              <a:solidFill>
                <a:srgbClr val="FFFFFF"/>
              </a:solidFill>
            </a:endParaRPr>
          </a:p>
          <a:p>
            <a:pPr indent="-334327" lvl="0" marL="457200" rtl="0" algn="l">
              <a:spcBef>
                <a:spcPts val="0"/>
              </a:spcBef>
              <a:spcAft>
                <a:spcPts val="0"/>
              </a:spcAft>
              <a:buClr>
                <a:srgbClr val="FFFFFF"/>
              </a:buClr>
              <a:buSzPct val="100000"/>
              <a:buChar char="●"/>
            </a:pPr>
            <a:r>
              <a:rPr lang="en">
                <a:solidFill>
                  <a:srgbClr val="FFFFFF"/>
                </a:solidFill>
              </a:rPr>
              <a:t>The agent is tested in by its learning </a:t>
            </a:r>
            <a:r>
              <a:rPr lang="en">
                <a:solidFill>
                  <a:srgbClr val="FFFFFF"/>
                </a:solidFill>
              </a:rPr>
              <a:t>speed</a:t>
            </a:r>
            <a:r>
              <a:rPr lang="en">
                <a:solidFill>
                  <a:srgbClr val="FFFFFF"/>
                </a:solidFill>
              </a:rPr>
              <a:t> from both forward replay</a:t>
            </a:r>
            <a:endParaRPr>
              <a:solidFill>
                <a:srgbClr val="FFFFFF"/>
              </a:solidFill>
            </a:endParaRPr>
          </a:p>
          <a:p>
            <a:pPr indent="-322580" lvl="1" marL="914400" rtl="0" algn="l">
              <a:spcBef>
                <a:spcPts val="0"/>
              </a:spcBef>
              <a:spcAft>
                <a:spcPts val="0"/>
              </a:spcAft>
              <a:buClr>
                <a:srgbClr val="FFFFFF"/>
              </a:buClr>
              <a:buSzPct val="100000"/>
              <a:buChar char="○"/>
            </a:pPr>
            <a:r>
              <a:rPr lang="en" sz="1600">
                <a:solidFill>
                  <a:srgbClr val="FFFFFF"/>
                </a:solidFill>
              </a:rPr>
              <a:t>Starting</a:t>
            </a:r>
            <a:r>
              <a:rPr lang="en" sz="1600">
                <a:solidFill>
                  <a:srgbClr val="FFFFFF"/>
                </a:solidFill>
              </a:rPr>
              <a:t> from the current state and </a:t>
            </a:r>
            <a:r>
              <a:rPr lang="en" sz="1600">
                <a:solidFill>
                  <a:srgbClr val="FFFFFF"/>
                </a:solidFill>
              </a:rPr>
              <a:t>continuing</a:t>
            </a:r>
            <a:r>
              <a:rPr lang="en" sz="1600">
                <a:solidFill>
                  <a:srgbClr val="FFFFFF"/>
                </a:solidFill>
              </a:rPr>
              <a:t> to a reward</a:t>
            </a:r>
            <a:endParaRPr sz="1600">
              <a:solidFill>
                <a:srgbClr val="FFFFFF"/>
              </a:solidFill>
            </a:endParaRPr>
          </a:p>
          <a:p>
            <a:pPr indent="-334327" lvl="0" marL="457200" rtl="0" algn="l">
              <a:spcBef>
                <a:spcPts val="0"/>
              </a:spcBef>
              <a:spcAft>
                <a:spcPts val="0"/>
              </a:spcAft>
              <a:buClr>
                <a:srgbClr val="FFFFFF"/>
              </a:buClr>
              <a:buSzPct val="100000"/>
              <a:buChar char="●"/>
            </a:pPr>
            <a:r>
              <a:rPr lang="en">
                <a:solidFill>
                  <a:srgbClr val="FFFFFF"/>
                </a:solidFill>
              </a:rPr>
              <a:t>And backward replay</a:t>
            </a:r>
            <a:endParaRPr>
              <a:solidFill>
                <a:srgbClr val="FFFFFF"/>
              </a:solidFill>
            </a:endParaRPr>
          </a:p>
          <a:p>
            <a:pPr indent="-322580" lvl="1" marL="914400" rtl="0" algn="l">
              <a:spcBef>
                <a:spcPts val="0"/>
              </a:spcBef>
              <a:spcAft>
                <a:spcPts val="0"/>
              </a:spcAft>
              <a:buClr>
                <a:srgbClr val="FFFFFF"/>
              </a:buClr>
              <a:buSzPct val="100000"/>
              <a:buChar char="○"/>
            </a:pPr>
            <a:r>
              <a:rPr lang="en" sz="1600">
                <a:solidFill>
                  <a:srgbClr val="FFFFFF"/>
                </a:solidFill>
              </a:rPr>
              <a:t>Starting from one reward and moving backward to state 3</a:t>
            </a:r>
            <a:endParaRPr sz="1600">
              <a:solidFill>
                <a:srgbClr val="FFFFFF"/>
              </a:solidFill>
            </a:endParaRPr>
          </a:p>
        </p:txBody>
      </p:sp>
      <p:sp>
        <p:nvSpPr>
          <p:cNvPr id="178" name="Google Shape;178;p29"/>
          <p:cNvSpPr txBox="1"/>
          <p:nvPr/>
        </p:nvSpPr>
        <p:spPr>
          <a:xfrm>
            <a:off x="4317263" y="2694938"/>
            <a:ext cx="4123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FFFFFF"/>
                </a:solidFill>
                <a:latin typeface="Average"/>
                <a:ea typeface="Average"/>
                <a:cs typeface="Average"/>
                <a:sym typeface="Average"/>
              </a:rPr>
              <a:t>The agent follows paths that are defined toward the reward and backward from the reward.</a:t>
            </a:r>
            <a:endParaRPr sz="1000">
              <a:solidFill>
                <a:srgbClr val="FFFFFF"/>
              </a:solidFill>
              <a:latin typeface="Average"/>
              <a:ea typeface="Average"/>
              <a:cs typeface="Average"/>
              <a:sym typeface="Average"/>
            </a:endParaRPr>
          </a:p>
        </p:txBody>
      </p:sp>
      <p:pic>
        <p:nvPicPr>
          <p:cNvPr id="179" name="Google Shape;179;p29"/>
          <p:cNvPicPr preferRelativeResize="0"/>
          <p:nvPr/>
        </p:nvPicPr>
        <p:blipFill>
          <a:blip r:embed="rId3">
            <a:alphaModFix/>
          </a:blip>
          <a:stretch>
            <a:fillRect/>
          </a:stretch>
        </p:blipFill>
        <p:spPr>
          <a:xfrm>
            <a:off x="3544450" y="1112125"/>
            <a:ext cx="5599550" cy="1459626"/>
          </a:xfrm>
          <a:prstGeom prst="rect">
            <a:avLst/>
          </a:prstGeom>
          <a:noFill/>
          <a:ln>
            <a:noFill/>
          </a:ln>
        </p:spPr>
      </p:pic>
      <p:pic>
        <p:nvPicPr>
          <p:cNvPr id="180" name="Google Shape;180;p29"/>
          <p:cNvPicPr preferRelativeResize="0"/>
          <p:nvPr/>
        </p:nvPicPr>
        <p:blipFill>
          <a:blip r:embed="rId4">
            <a:alphaModFix/>
          </a:blip>
          <a:stretch>
            <a:fillRect/>
          </a:stretch>
        </p:blipFill>
        <p:spPr>
          <a:xfrm>
            <a:off x="4317275" y="3466135"/>
            <a:ext cx="3905176" cy="683415"/>
          </a:xfrm>
          <a:prstGeom prst="rect">
            <a:avLst/>
          </a:prstGeom>
          <a:noFill/>
          <a:ln>
            <a:noFill/>
          </a:ln>
        </p:spPr>
      </p:pic>
      <p:pic>
        <p:nvPicPr>
          <p:cNvPr id="181" name="Google Shape;181;p29"/>
          <p:cNvPicPr preferRelativeResize="0"/>
          <p:nvPr/>
        </p:nvPicPr>
        <p:blipFill>
          <a:blip r:embed="rId5">
            <a:alphaModFix/>
          </a:blip>
          <a:stretch>
            <a:fillRect/>
          </a:stretch>
        </p:blipFill>
        <p:spPr>
          <a:xfrm>
            <a:off x="4317275" y="4313450"/>
            <a:ext cx="3905184" cy="689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112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Hippocampal Replay</a:t>
            </a:r>
            <a:endParaRPr/>
          </a:p>
        </p:txBody>
      </p:sp>
      <p:sp>
        <p:nvSpPr>
          <p:cNvPr id="187" name="Google Shape;187;p30"/>
          <p:cNvSpPr txBox="1"/>
          <p:nvPr>
            <p:ph idx="1" type="body"/>
          </p:nvPr>
        </p:nvSpPr>
        <p:spPr>
          <a:xfrm>
            <a:off x="121925" y="940125"/>
            <a:ext cx="3791100" cy="3869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FFFFFF"/>
              </a:buClr>
              <a:buSzPts val="1800"/>
              <a:buChar char="●"/>
            </a:pPr>
            <a:r>
              <a:rPr lang="en">
                <a:solidFill>
                  <a:srgbClr val="FFFFFF"/>
                </a:solidFill>
              </a:rPr>
              <a:t>Since the agent has learned the maze and valued each state, we assume that it knows the rewards at each terminal state.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 set replay events are used each step the agent takes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In the top version, the replay moves forward to the reward.</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P value can be changed to value the devalued reward or the opposite by subtracting its value by 1</a:t>
            </a:r>
            <a:endParaRPr>
              <a:solidFill>
                <a:srgbClr val="FFFFFF"/>
              </a:solidFill>
            </a:endParaRPr>
          </a:p>
        </p:txBody>
      </p:sp>
      <p:pic>
        <p:nvPicPr>
          <p:cNvPr id="188" name="Google Shape;188;p30"/>
          <p:cNvPicPr preferRelativeResize="0"/>
          <p:nvPr/>
        </p:nvPicPr>
        <p:blipFill>
          <a:blip r:embed="rId3">
            <a:alphaModFix/>
          </a:blip>
          <a:stretch>
            <a:fillRect/>
          </a:stretch>
        </p:blipFill>
        <p:spPr>
          <a:xfrm>
            <a:off x="3913025" y="1557443"/>
            <a:ext cx="5230975" cy="623382"/>
          </a:xfrm>
          <a:prstGeom prst="rect">
            <a:avLst/>
          </a:prstGeom>
          <a:noFill/>
          <a:ln>
            <a:noFill/>
          </a:ln>
        </p:spPr>
      </p:pic>
      <p:pic>
        <p:nvPicPr>
          <p:cNvPr id="189" name="Google Shape;189;p30"/>
          <p:cNvPicPr preferRelativeResize="0"/>
          <p:nvPr/>
        </p:nvPicPr>
        <p:blipFill>
          <a:blip r:embed="rId4">
            <a:alphaModFix/>
          </a:blip>
          <a:stretch>
            <a:fillRect/>
          </a:stretch>
        </p:blipFill>
        <p:spPr>
          <a:xfrm>
            <a:off x="3913025" y="2773513"/>
            <a:ext cx="5230974" cy="598575"/>
          </a:xfrm>
          <a:prstGeom prst="rect">
            <a:avLst/>
          </a:prstGeom>
          <a:noFill/>
          <a:ln>
            <a:noFill/>
          </a:ln>
        </p:spPr>
      </p:pic>
      <p:sp>
        <p:nvSpPr>
          <p:cNvPr id="190" name="Google Shape;190;p30"/>
          <p:cNvSpPr txBox="1"/>
          <p:nvPr/>
        </p:nvSpPr>
        <p:spPr>
          <a:xfrm>
            <a:off x="4050075" y="2296450"/>
            <a:ext cx="48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Favoring valued vs devalued path</a:t>
            </a:r>
            <a:endParaRPr>
              <a:solidFill>
                <a:srgbClr val="FFFFFF"/>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Training</a:t>
            </a:r>
            <a:endParaRPr/>
          </a:p>
        </p:txBody>
      </p:sp>
      <p:sp>
        <p:nvSpPr>
          <p:cNvPr id="196" name="Google Shape;196;p31"/>
          <p:cNvSpPr txBox="1"/>
          <p:nvPr>
            <p:ph idx="1" type="body"/>
          </p:nvPr>
        </p:nvSpPr>
        <p:spPr>
          <a:xfrm>
            <a:off x="5806625" y="1513400"/>
            <a:ext cx="3257100" cy="267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R</a:t>
            </a:r>
            <a:r>
              <a:rPr lang="en">
                <a:solidFill>
                  <a:srgbClr val="FFFFFF"/>
                </a:solidFill>
              </a:rPr>
              <a:t>an 100 trials such that the value of food was 20 and the value of water was 10</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Representing a food-restricted state </a:t>
            </a:r>
            <a:endParaRPr>
              <a:solidFill>
                <a:srgbClr val="FFFFFF"/>
              </a:solidFill>
            </a:endParaRPr>
          </a:p>
        </p:txBody>
      </p:sp>
      <p:pic>
        <p:nvPicPr>
          <p:cNvPr id="197" name="Google Shape;197;p31"/>
          <p:cNvPicPr preferRelativeResize="0"/>
          <p:nvPr/>
        </p:nvPicPr>
        <p:blipFill>
          <a:blip r:embed="rId3">
            <a:alphaModFix/>
          </a:blip>
          <a:stretch>
            <a:fillRect/>
          </a:stretch>
        </p:blipFill>
        <p:spPr>
          <a:xfrm>
            <a:off x="756025" y="1017725"/>
            <a:ext cx="4764426" cy="3888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Guiding Questions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rPr lang="en" sz="2000">
                <a:solidFill>
                  <a:srgbClr val="FFFFFF"/>
                </a:solidFill>
              </a:rPr>
              <a:t>In </a:t>
            </a:r>
            <a:r>
              <a:rPr lang="en" sz="2000">
                <a:solidFill>
                  <a:srgbClr val="FFFFFF"/>
                </a:solidFill>
              </a:rPr>
              <a:t>everyday</a:t>
            </a:r>
            <a:r>
              <a:rPr lang="en" sz="2000">
                <a:solidFill>
                  <a:srgbClr val="FFFFFF"/>
                </a:solidFill>
              </a:rPr>
              <a:t> activities, animals have the ability to plan and make decisions based on future potential rewards as well as prior experiences → </a:t>
            </a:r>
            <a:r>
              <a:rPr b="1" lang="en" sz="2300" u="sng">
                <a:solidFill>
                  <a:srgbClr val="FFFFFF"/>
                </a:solidFill>
              </a:rPr>
              <a:t>Evaluation</a:t>
            </a:r>
            <a:endParaRPr b="1" sz="2300" u="sng">
              <a:solidFill>
                <a:srgbClr val="FFFFFF"/>
              </a:solidFill>
            </a:endParaRPr>
          </a:p>
          <a:p>
            <a:pPr indent="-355600" lvl="0" marL="457200" rtl="0" algn="l">
              <a:spcBef>
                <a:spcPts val="900"/>
              </a:spcBef>
              <a:spcAft>
                <a:spcPts val="0"/>
              </a:spcAft>
              <a:buClr>
                <a:srgbClr val="FFFFFF"/>
              </a:buClr>
              <a:buSzPts val="2000"/>
              <a:buChar char="-"/>
            </a:pPr>
            <a:r>
              <a:rPr lang="en" sz="2000">
                <a:solidFill>
                  <a:srgbClr val="FFFFFF"/>
                </a:solidFill>
              </a:rPr>
              <a:t>How does evaluation of experiences inform decision-making?</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Which experiences are considered or ignored during deliberation?</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How can we model this phenomenon in a computational RL model?</a:t>
            </a:r>
            <a:endParaRPr sz="2000"/>
          </a:p>
          <a:p>
            <a:pPr indent="0" lvl="0" marL="457200" rtl="0" algn="l">
              <a:spcBef>
                <a:spcPts val="9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Varying Parameters</a:t>
            </a:r>
            <a:endParaRPr/>
          </a:p>
          <a:p>
            <a:pPr indent="0" lvl="0" marL="0" rtl="0" algn="l">
              <a:spcBef>
                <a:spcPts val="0"/>
              </a:spcBef>
              <a:spcAft>
                <a:spcPts val="0"/>
              </a:spcAft>
              <a:buNone/>
            </a:pPr>
            <a:r>
              <a:t/>
            </a:r>
            <a:endParaRPr/>
          </a:p>
        </p:txBody>
      </p:sp>
      <p:sp>
        <p:nvSpPr>
          <p:cNvPr id="203" name="Google Shape;203;p32"/>
          <p:cNvSpPr txBox="1"/>
          <p:nvPr>
            <p:ph idx="1" type="body"/>
          </p:nvPr>
        </p:nvSpPr>
        <p:spPr>
          <a:xfrm>
            <a:off x="311700" y="1152475"/>
            <a:ext cx="8323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Varied learning rate from 0.1 &amp; 0.01, epsilon from 0.1 &amp; 0.3, and gamma from 0.6 &amp; 0.8</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Averaged over a 100 simulations each for the data plots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For each simulation, ran 80 trials with 3 replay events each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For the revaluation, switched the values of food and water such that the value of food was 10 and the value of water was 20</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Representing a water-restricted state </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LR = 0.1, epsilon = 0.1, gamma = 0.8</a:t>
            </a:r>
            <a:endParaRPr/>
          </a:p>
        </p:txBody>
      </p:sp>
      <p:pic>
        <p:nvPicPr>
          <p:cNvPr id="209" name="Google Shape;209;p33"/>
          <p:cNvPicPr preferRelativeResize="0"/>
          <p:nvPr/>
        </p:nvPicPr>
        <p:blipFill>
          <a:blip r:embed="rId3">
            <a:alphaModFix/>
          </a:blip>
          <a:stretch>
            <a:fillRect/>
          </a:stretch>
        </p:blipFill>
        <p:spPr>
          <a:xfrm>
            <a:off x="163575" y="1195025"/>
            <a:ext cx="4253550" cy="3364500"/>
          </a:xfrm>
          <a:prstGeom prst="rect">
            <a:avLst/>
          </a:prstGeom>
          <a:noFill/>
          <a:ln>
            <a:noFill/>
          </a:ln>
        </p:spPr>
      </p:pic>
      <p:pic>
        <p:nvPicPr>
          <p:cNvPr id="210" name="Google Shape;210;p33"/>
          <p:cNvPicPr preferRelativeResize="0"/>
          <p:nvPr/>
        </p:nvPicPr>
        <p:blipFill>
          <a:blip r:embed="rId4">
            <a:alphaModFix/>
          </a:blip>
          <a:stretch>
            <a:fillRect/>
          </a:stretch>
        </p:blipFill>
        <p:spPr>
          <a:xfrm>
            <a:off x="4583325" y="1152425"/>
            <a:ext cx="4361300" cy="3449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LR = 0.1, epsilon = 0.1, gamma = 0.8</a:t>
            </a:r>
            <a:endParaRPr/>
          </a:p>
        </p:txBody>
      </p:sp>
      <p:pic>
        <p:nvPicPr>
          <p:cNvPr id="216" name="Google Shape;216;p34"/>
          <p:cNvPicPr preferRelativeResize="0"/>
          <p:nvPr/>
        </p:nvPicPr>
        <p:blipFill>
          <a:blip r:embed="rId3">
            <a:alphaModFix/>
          </a:blip>
          <a:stretch>
            <a:fillRect/>
          </a:stretch>
        </p:blipFill>
        <p:spPr>
          <a:xfrm>
            <a:off x="150100" y="1353919"/>
            <a:ext cx="4353675" cy="3540157"/>
          </a:xfrm>
          <a:prstGeom prst="rect">
            <a:avLst/>
          </a:prstGeom>
          <a:noFill/>
          <a:ln>
            <a:noFill/>
          </a:ln>
        </p:spPr>
      </p:pic>
      <p:pic>
        <p:nvPicPr>
          <p:cNvPr id="217" name="Google Shape;217;p34"/>
          <p:cNvPicPr preferRelativeResize="0"/>
          <p:nvPr/>
        </p:nvPicPr>
        <p:blipFill>
          <a:blip r:embed="rId4">
            <a:alphaModFix/>
          </a:blip>
          <a:stretch>
            <a:fillRect/>
          </a:stretch>
        </p:blipFill>
        <p:spPr>
          <a:xfrm>
            <a:off x="4682586" y="1372875"/>
            <a:ext cx="4353663" cy="350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Varying Parameters</a:t>
            </a:r>
            <a:endParaRPr/>
          </a:p>
        </p:txBody>
      </p:sp>
      <p:pic>
        <p:nvPicPr>
          <p:cNvPr id="223" name="Google Shape;223;p35"/>
          <p:cNvPicPr preferRelativeResize="0"/>
          <p:nvPr/>
        </p:nvPicPr>
        <p:blipFill>
          <a:blip r:embed="rId3">
            <a:alphaModFix/>
          </a:blip>
          <a:stretch>
            <a:fillRect/>
          </a:stretch>
        </p:blipFill>
        <p:spPr>
          <a:xfrm>
            <a:off x="152400" y="1170125"/>
            <a:ext cx="4348000" cy="3489400"/>
          </a:xfrm>
          <a:prstGeom prst="rect">
            <a:avLst/>
          </a:prstGeom>
          <a:noFill/>
          <a:ln>
            <a:noFill/>
          </a:ln>
        </p:spPr>
      </p:pic>
      <p:pic>
        <p:nvPicPr>
          <p:cNvPr id="224" name="Google Shape;224;p35"/>
          <p:cNvPicPr preferRelativeResize="0"/>
          <p:nvPr/>
        </p:nvPicPr>
        <p:blipFill>
          <a:blip r:embed="rId4">
            <a:alphaModFix/>
          </a:blip>
          <a:stretch>
            <a:fillRect/>
          </a:stretch>
        </p:blipFill>
        <p:spPr>
          <a:xfrm>
            <a:off x="4674786" y="1170125"/>
            <a:ext cx="4348014" cy="348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Varying Parameters</a:t>
            </a:r>
            <a:endParaRPr/>
          </a:p>
        </p:txBody>
      </p:sp>
      <p:pic>
        <p:nvPicPr>
          <p:cNvPr id="230" name="Google Shape;230;p36"/>
          <p:cNvPicPr preferRelativeResize="0"/>
          <p:nvPr/>
        </p:nvPicPr>
        <p:blipFill>
          <a:blip r:embed="rId3">
            <a:alphaModFix/>
          </a:blip>
          <a:stretch>
            <a:fillRect/>
          </a:stretch>
        </p:blipFill>
        <p:spPr>
          <a:xfrm>
            <a:off x="152400" y="1170125"/>
            <a:ext cx="4348525" cy="3489829"/>
          </a:xfrm>
          <a:prstGeom prst="rect">
            <a:avLst/>
          </a:prstGeom>
          <a:noFill/>
          <a:ln>
            <a:noFill/>
          </a:ln>
        </p:spPr>
      </p:pic>
      <p:pic>
        <p:nvPicPr>
          <p:cNvPr id="231" name="Google Shape;231;p36"/>
          <p:cNvPicPr preferRelativeResize="0"/>
          <p:nvPr/>
        </p:nvPicPr>
        <p:blipFill>
          <a:blip r:embed="rId4">
            <a:alphaModFix/>
          </a:blip>
          <a:stretch>
            <a:fillRect/>
          </a:stretch>
        </p:blipFill>
        <p:spPr>
          <a:xfrm>
            <a:off x="4653325" y="1170125"/>
            <a:ext cx="4338273" cy="34816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Varying Parameters</a:t>
            </a:r>
            <a:endParaRPr/>
          </a:p>
        </p:txBody>
      </p:sp>
      <p:pic>
        <p:nvPicPr>
          <p:cNvPr id="237" name="Google Shape;237;p37"/>
          <p:cNvPicPr preferRelativeResize="0"/>
          <p:nvPr/>
        </p:nvPicPr>
        <p:blipFill>
          <a:blip r:embed="rId3">
            <a:alphaModFix/>
          </a:blip>
          <a:stretch>
            <a:fillRect/>
          </a:stretch>
        </p:blipFill>
        <p:spPr>
          <a:xfrm>
            <a:off x="76200" y="1300225"/>
            <a:ext cx="4428626" cy="3442876"/>
          </a:xfrm>
          <a:prstGeom prst="rect">
            <a:avLst/>
          </a:prstGeom>
          <a:noFill/>
          <a:ln>
            <a:noFill/>
          </a:ln>
        </p:spPr>
      </p:pic>
      <p:pic>
        <p:nvPicPr>
          <p:cNvPr id="238" name="Google Shape;238;p37"/>
          <p:cNvPicPr preferRelativeResize="0"/>
          <p:nvPr/>
        </p:nvPicPr>
        <p:blipFill>
          <a:blip r:embed="rId4">
            <a:alphaModFix/>
          </a:blip>
          <a:stretch>
            <a:fillRect/>
          </a:stretch>
        </p:blipFill>
        <p:spPr>
          <a:xfrm>
            <a:off x="4625725" y="1300225"/>
            <a:ext cx="4428625" cy="34710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Varying Parameters</a:t>
            </a:r>
            <a:endParaRPr/>
          </a:p>
        </p:txBody>
      </p:sp>
      <p:pic>
        <p:nvPicPr>
          <p:cNvPr id="244" name="Google Shape;244;p38"/>
          <p:cNvPicPr preferRelativeResize="0"/>
          <p:nvPr/>
        </p:nvPicPr>
        <p:blipFill>
          <a:blip r:embed="rId3">
            <a:alphaModFix/>
          </a:blip>
          <a:stretch>
            <a:fillRect/>
          </a:stretch>
        </p:blipFill>
        <p:spPr>
          <a:xfrm>
            <a:off x="4637200" y="1170125"/>
            <a:ext cx="4430601" cy="3464172"/>
          </a:xfrm>
          <a:prstGeom prst="rect">
            <a:avLst/>
          </a:prstGeom>
          <a:noFill/>
          <a:ln>
            <a:noFill/>
          </a:ln>
        </p:spPr>
      </p:pic>
      <p:pic>
        <p:nvPicPr>
          <p:cNvPr id="245" name="Google Shape;245;p38"/>
          <p:cNvPicPr preferRelativeResize="0"/>
          <p:nvPr/>
        </p:nvPicPr>
        <p:blipFill>
          <a:blip r:embed="rId4">
            <a:alphaModFix/>
          </a:blip>
          <a:stretch>
            <a:fillRect/>
          </a:stretch>
        </p:blipFill>
        <p:spPr>
          <a:xfrm>
            <a:off x="141400" y="1170125"/>
            <a:ext cx="4430600" cy="34186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a:t>
            </a:r>
            <a:r>
              <a:rPr lang="en"/>
              <a:t>devalued backwards</a:t>
            </a:r>
            <a:endParaRPr/>
          </a:p>
        </p:txBody>
      </p:sp>
      <p:sp>
        <p:nvSpPr>
          <p:cNvPr id="251" name="Google Shape;251;p39"/>
          <p:cNvSpPr txBox="1"/>
          <p:nvPr>
            <p:ph idx="1" type="body"/>
          </p:nvPr>
        </p:nvSpPr>
        <p:spPr>
          <a:xfrm>
            <a:off x="311700" y="1129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52" name="Google Shape;252;p39"/>
          <p:cNvPicPr preferRelativeResize="0"/>
          <p:nvPr/>
        </p:nvPicPr>
        <p:blipFill>
          <a:blip r:embed="rId3">
            <a:alphaModFix/>
          </a:blip>
          <a:stretch>
            <a:fillRect/>
          </a:stretch>
        </p:blipFill>
        <p:spPr>
          <a:xfrm>
            <a:off x="311700" y="977125"/>
            <a:ext cx="5044999" cy="4048749"/>
          </a:xfrm>
          <a:prstGeom prst="rect">
            <a:avLst/>
          </a:prstGeom>
          <a:noFill/>
          <a:ln>
            <a:noFill/>
          </a:ln>
        </p:spPr>
      </p:pic>
      <p:sp>
        <p:nvSpPr>
          <p:cNvPr id="253" name="Google Shape;253;p39"/>
          <p:cNvSpPr txBox="1"/>
          <p:nvPr/>
        </p:nvSpPr>
        <p:spPr>
          <a:xfrm>
            <a:off x="4930300" y="2838250"/>
            <a:ext cx="30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Altering</a:t>
            </a:r>
            <a:r>
              <a:rPr lang="en"/>
              <a:t> Parameters: Changing LR</a:t>
            </a:r>
            <a:endParaRPr/>
          </a:p>
        </p:txBody>
      </p:sp>
      <p:pic>
        <p:nvPicPr>
          <p:cNvPr id="259" name="Google Shape;259;p40"/>
          <p:cNvPicPr preferRelativeResize="0"/>
          <p:nvPr/>
        </p:nvPicPr>
        <p:blipFill>
          <a:blip r:embed="rId3">
            <a:alphaModFix/>
          </a:blip>
          <a:stretch>
            <a:fillRect/>
          </a:stretch>
        </p:blipFill>
        <p:spPr>
          <a:xfrm>
            <a:off x="4672375" y="1221000"/>
            <a:ext cx="4159926" cy="3338539"/>
          </a:xfrm>
          <a:prstGeom prst="rect">
            <a:avLst/>
          </a:prstGeom>
          <a:noFill/>
          <a:ln>
            <a:noFill/>
          </a:ln>
        </p:spPr>
      </p:pic>
      <p:pic>
        <p:nvPicPr>
          <p:cNvPr id="260" name="Google Shape;260;p40"/>
          <p:cNvPicPr preferRelativeResize="0"/>
          <p:nvPr/>
        </p:nvPicPr>
        <p:blipFill>
          <a:blip r:embed="rId4">
            <a:alphaModFix/>
          </a:blip>
          <a:stretch>
            <a:fillRect/>
          </a:stretch>
        </p:blipFill>
        <p:spPr>
          <a:xfrm>
            <a:off x="252150" y="1221000"/>
            <a:ext cx="4207978" cy="3338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266" name="Google Shape;26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 Question 1: </a:t>
            </a:r>
            <a:r>
              <a:rPr lang="en"/>
              <a:t>Does replay of the devalued path increase learning efficiency? </a:t>
            </a:r>
            <a:endParaRPr/>
          </a:p>
          <a:p>
            <a:pPr indent="0" lvl="0" marL="0" rtl="0" algn="l">
              <a:spcBef>
                <a:spcPts val="1200"/>
              </a:spcBef>
              <a:spcAft>
                <a:spcPts val="0"/>
              </a:spcAft>
              <a:buNone/>
            </a:pPr>
            <a:r>
              <a:rPr lang="en"/>
              <a:t>(DV: how many trials until it learns to devalue one option?)</a:t>
            </a:r>
            <a:endParaRPr b="1"/>
          </a:p>
          <a:p>
            <a:pPr indent="0" lvl="0" marL="0" rtl="0" algn="l">
              <a:spcBef>
                <a:spcPts val="1200"/>
              </a:spcBef>
              <a:spcAft>
                <a:spcPts val="0"/>
              </a:spcAft>
              <a:buNone/>
            </a:pPr>
            <a:r>
              <a:rPr lang="en"/>
              <a:t>Research Question 2: Is backwards replay is more effective in revaluing the appropriate the paths than forward replay?</a:t>
            </a:r>
            <a:endParaRPr/>
          </a:p>
          <a:p>
            <a:pPr indent="0" lvl="0" marL="0" rtl="0" algn="l">
              <a:spcBef>
                <a:spcPts val="1200"/>
              </a:spcBef>
              <a:spcAft>
                <a:spcPts val="0"/>
              </a:spcAft>
              <a:buNone/>
            </a:pPr>
            <a:r>
              <a:rPr b="1" lang="en"/>
              <a:t>Result: Devalued backwards replay results in slowest learning rate </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Place Cells and SWRs</a:t>
            </a:r>
            <a:endParaRPr/>
          </a:p>
        </p:txBody>
      </p:sp>
      <p:sp>
        <p:nvSpPr>
          <p:cNvPr id="72" name="Google Shape;72;p15"/>
          <p:cNvSpPr txBox="1"/>
          <p:nvPr>
            <p:ph idx="1" type="body"/>
          </p:nvPr>
        </p:nvSpPr>
        <p:spPr>
          <a:xfrm>
            <a:off x="311700" y="1152475"/>
            <a:ext cx="5780700" cy="37131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lang="en">
                <a:solidFill>
                  <a:srgbClr val="FFFFFF"/>
                </a:solidFill>
              </a:rPr>
              <a:t>In spatial navigation, hippocampal place cells represent an animal’s spatial position, as well as representing locations ahead of or behind the animal during movement pauses (Mattar and Daw, 2018)</a:t>
            </a:r>
            <a:endParaRPr>
              <a:solidFill>
                <a:srgbClr val="FFFFFF"/>
              </a:solidFill>
            </a:endParaRPr>
          </a:p>
          <a:p>
            <a:pPr indent="0" lvl="0" marL="0" rtl="0" algn="l">
              <a:spcBef>
                <a:spcPts val="1200"/>
              </a:spcBef>
              <a:spcAft>
                <a:spcPts val="0"/>
              </a:spcAft>
              <a:buNone/>
            </a:pPr>
            <a:r>
              <a:rPr lang="en">
                <a:solidFill>
                  <a:srgbClr val="FFFFFF"/>
                </a:solidFill>
              </a:rPr>
              <a:t>When sharp-wave ripple (SWR) events coincide with sequences of hippocampal place cell activity, </a:t>
            </a:r>
            <a:r>
              <a:rPr b="1" lang="en" u="sng">
                <a:solidFill>
                  <a:srgbClr val="FFFFFF"/>
                </a:solidFill>
              </a:rPr>
              <a:t>this is referred to as ‘replay’</a:t>
            </a:r>
            <a:endParaRPr b="1" u="sng">
              <a:solidFill>
                <a:srgbClr val="FFFFFF"/>
              </a:solidFill>
            </a:endParaRPr>
          </a:p>
          <a:p>
            <a:pPr indent="-325755" lvl="0" marL="457200" rtl="0" algn="l">
              <a:spcBef>
                <a:spcPts val="1200"/>
              </a:spcBef>
              <a:spcAft>
                <a:spcPts val="0"/>
              </a:spcAft>
              <a:buClr>
                <a:srgbClr val="FFFFFF"/>
              </a:buClr>
              <a:buSzPct val="100000"/>
              <a:buChar char="-"/>
            </a:pPr>
            <a:r>
              <a:rPr lang="en">
                <a:solidFill>
                  <a:srgbClr val="FFFFFF"/>
                </a:solidFill>
              </a:rPr>
              <a:t>Believed to be an underlying mechanism for planning through </a:t>
            </a:r>
            <a:r>
              <a:rPr lang="en">
                <a:solidFill>
                  <a:srgbClr val="FFFFFF"/>
                </a:solidFill>
              </a:rPr>
              <a:t>depicting spatial trajectories to reward locations</a:t>
            </a:r>
            <a:endParaRPr>
              <a:solidFill>
                <a:srgbClr val="FFFFFF"/>
              </a:solidFill>
            </a:endParaRPr>
          </a:p>
          <a:p>
            <a:pPr indent="-325755" lvl="0" marL="457200" rtl="0" algn="l">
              <a:spcBef>
                <a:spcPts val="0"/>
              </a:spcBef>
              <a:spcAft>
                <a:spcPts val="0"/>
              </a:spcAft>
              <a:buClr>
                <a:srgbClr val="FFFFFF"/>
              </a:buClr>
              <a:buSzPct val="100000"/>
              <a:buChar char="-"/>
            </a:pPr>
            <a:r>
              <a:rPr lang="en">
                <a:solidFill>
                  <a:srgbClr val="FFFFFF"/>
                </a:solidFill>
              </a:rPr>
              <a:t>Forward replay and reverse (backwards) replay</a:t>
            </a:r>
            <a:endParaRPr>
              <a:solidFill>
                <a:srgbClr val="FFFFFF"/>
              </a:solidFill>
            </a:endParaRPr>
          </a:p>
          <a:p>
            <a:pPr indent="-304165" lvl="1" marL="914400" rtl="0" algn="l">
              <a:spcBef>
                <a:spcPts val="0"/>
              </a:spcBef>
              <a:spcAft>
                <a:spcPts val="0"/>
              </a:spcAft>
              <a:buClr>
                <a:srgbClr val="FFFFFF"/>
              </a:buClr>
              <a:buSzPct val="116666"/>
              <a:buChar char="-"/>
            </a:pPr>
            <a:r>
              <a:rPr lang="en">
                <a:solidFill>
                  <a:srgbClr val="FFFFFF"/>
                </a:solidFill>
              </a:rPr>
              <a:t>Suggested to be involved in planning, memory retrieval, consolidation, and the creation/maintenance of a cognitive map (Mattar and Daw, 2018)</a:t>
            </a:r>
            <a:endParaRPr sz="1200">
              <a:solidFill>
                <a:srgbClr val="FFFFFF"/>
              </a:solidFill>
            </a:endParaRPr>
          </a:p>
          <a:p>
            <a:pPr indent="0" lvl="0" marL="0" rtl="0" algn="l">
              <a:spcBef>
                <a:spcPts val="1200"/>
              </a:spcBef>
              <a:spcAft>
                <a:spcPts val="0"/>
              </a:spcAft>
              <a:buNone/>
            </a:pPr>
            <a:r>
              <a:rPr lang="en">
                <a:solidFill>
                  <a:srgbClr val="FFFFFF"/>
                </a:solidFill>
              </a:rPr>
              <a:t>Reward revaluation causes rate remapping of hippocampal place cells</a:t>
            </a:r>
            <a:endParaRPr sz="900">
              <a:solidFill>
                <a:srgbClr val="000000"/>
              </a:solidFill>
              <a:latin typeface="Arial"/>
              <a:ea typeface="Arial"/>
              <a:cs typeface="Arial"/>
              <a:sym typeface="Arial"/>
            </a:endParaRPr>
          </a:p>
          <a:p>
            <a:pPr indent="0" lvl="0" marL="0" rtl="0" algn="l">
              <a:spcBef>
                <a:spcPts val="1200"/>
              </a:spcBef>
              <a:spcAft>
                <a:spcPts val="1200"/>
              </a:spcAft>
              <a:buNone/>
            </a:pPr>
            <a:r>
              <a:t/>
            </a:r>
            <a:endParaRPr>
              <a:solidFill>
                <a:srgbClr val="FFFFFF"/>
              </a:solidFill>
            </a:endParaRPr>
          </a:p>
        </p:txBody>
      </p:sp>
      <p:pic>
        <p:nvPicPr>
          <p:cNvPr id="73" name="Google Shape;73;p15"/>
          <p:cNvPicPr preferRelativeResize="0"/>
          <p:nvPr/>
        </p:nvPicPr>
        <p:blipFill>
          <a:blip r:embed="rId3">
            <a:alphaModFix/>
          </a:blip>
          <a:stretch>
            <a:fillRect/>
          </a:stretch>
        </p:blipFill>
        <p:spPr>
          <a:xfrm>
            <a:off x="6092400" y="1247300"/>
            <a:ext cx="2837425" cy="2478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a:t>
            </a:r>
            <a:endParaRPr/>
          </a:p>
        </p:txBody>
      </p:sp>
      <p:sp>
        <p:nvSpPr>
          <p:cNvPr id="272" name="Google Shape;27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In order to validate </a:t>
            </a:r>
            <a:r>
              <a:rPr lang="en"/>
              <a:t>results</a:t>
            </a:r>
            <a:r>
              <a:rPr lang="en"/>
              <a:t>, we could</a:t>
            </a:r>
            <a:endParaRPr/>
          </a:p>
          <a:p>
            <a:pPr indent="0" lvl="0" marL="0" rtl="0" algn="l">
              <a:spcBef>
                <a:spcPts val="1200"/>
              </a:spcBef>
              <a:spcAft>
                <a:spcPts val="0"/>
              </a:spcAft>
              <a:buNone/>
            </a:pPr>
            <a:r>
              <a:rPr lang="en"/>
              <a:t>-Optimize parameters w/o devalued backwards</a:t>
            </a:r>
            <a:endParaRPr/>
          </a:p>
          <a:p>
            <a:pPr indent="0" lvl="0" marL="0" rtl="0" algn="l">
              <a:spcBef>
                <a:spcPts val="1200"/>
              </a:spcBef>
              <a:spcAft>
                <a:spcPts val="0"/>
              </a:spcAft>
              <a:buNone/>
            </a:pPr>
            <a:r>
              <a:rPr lang="en"/>
              <a:t>-More complex space</a:t>
            </a:r>
            <a:endParaRPr/>
          </a:p>
          <a:p>
            <a:pPr indent="0" lvl="0" marL="0" rtl="0" algn="l">
              <a:spcBef>
                <a:spcPts val="1200"/>
              </a:spcBef>
              <a:spcAft>
                <a:spcPts val="0"/>
              </a:spcAft>
              <a:buNone/>
            </a:pPr>
            <a:r>
              <a:rPr lang="en"/>
              <a:t>-Use softmax instead of epsilon greedy</a:t>
            </a:r>
            <a:endParaRPr/>
          </a:p>
          <a:p>
            <a:pPr indent="0" lvl="0" marL="0" rtl="0" algn="l">
              <a:spcBef>
                <a:spcPts val="1200"/>
              </a:spcBef>
              <a:spcAft>
                <a:spcPts val="0"/>
              </a:spcAft>
              <a:buNone/>
            </a:pPr>
            <a:r>
              <a:rPr lang="en"/>
              <a:t>-Currently, in between each move, the agent can replay. Instead, we can prioritize replay</a:t>
            </a:r>
            <a:endParaRPr/>
          </a:p>
          <a:p>
            <a:pPr indent="0" lvl="0" marL="0" rtl="0" algn="l">
              <a:spcBef>
                <a:spcPts val="1200"/>
              </a:spcBef>
              <a:spcAft>
                <a:spcPts val="0"/>
              </a:spcAft>
              <a:buNone/>
            </a:pPr>
            <a:r>
              <a:rPr lang="en"/>
              <a:t>-instead of hardcoding replay path, can create probability</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 interesting </a:t>
            </a:r>
            <a:endParaRPr/>
          </a:p>
        </p:txBody>
      </p:sp>
      <p:sp>
        <p:nvSpPr>
          <p:cNvPr id="278" name="Google Shape;27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rPr lang="en" sz="1200">
                <a:solidFill>
                  <a:srgbClr val="2D3B45"/>
                </a:solidFill>
                <a:highlight>
                  <a:srgbClr val="FFFFFF"/>
                </a:highlight>
                <a:latin typeface="Lato"/>
                <a:ea typeface="Lato"/>
                <a:cs typeface="Lato"/>
                <a:sym typeface="Lato"/>
              </a:rPr>
              <a:t> </a:t>
            </a:r>
            <a:r>
              <a:rPr lang="en"/>
              <a:t>Replay in non-successive order (if transition structure changes)</a:t>
            </a:r>
            <a:endParaRPr/>
          </a:p>
          <a:p>
            <a:pPr indent="0" lvl="0" marL="0" rtl="0" algn="l">
              <a:spcBef>
                <a:spcPts val="900"/>
              </a:spcBef>
              <a:spcAft>
                <a:spcPts val="0"/>
              </a:spcAft>
              <a:buNone/>
            </a:pPr>
            <a:r>
              <a:rPr lang="en"/>
              <a:t>Widening width of paths: prioritize replay of salient experiences (direct path) rather than all possible paths to the reward</a:t>
            </a:r>
            <a:endParaRPr/>
          </a:p>
          <a:p>
            <a:pPr indent="0" lvl="0" marL="0" rtl="0" algn="l">
              <a:spcBef>
                <a:spcPts val="1200"/>
              </a:spcBef>
              <a:spcAft>
                <a:spcPts val="0"/>
              </a:spcAft>
              <a:buNone/>
            </a:pPr>
            <a:r>
              <a:rPr lang="en"/>
              <a:t>Successor representation: v</a:t>
            </a:r>
            <a:endParaRPr/>
          </a:p>
          <a:p>
            <a:pPr indent="0" lvl="0" marL="0" rtl="0" algn="l">
              <a:spcBef>
                <a:spcPts val="1200"/>
              </a:spcBef>
              <a:spcAft>
                <a:spcPts val="0"/>
              </a:spcAft>
              <a:buNone/>
            </a:pPr>
            <a:r>
              <a:t/>
            </a:r>
            <a:endParaRPr sz="1200">
              <a:solidFill>
                <a:srgbClr val="2D3B45"/>
              </a:solidFill>
              <a:highlight>
                <a:srgbClr val="FFFFFF"/>
              </a:highlight>
              <a:latin typeface="Lato"/>
              <a:ea typeface="Lato"/>
              <a:cs typeface="Lato"/>
              <a:sym typeface="Lato"/>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712375" y="255175"/>
            <a:ext cx="7719251" cy="4633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292175" y="455500"/>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Simulating Experience</a:t>
            </a:r>
            <a:endParaRPr/>
          </a:p>
        </p:txBody>
      </p:sp>
      <p:pic>
        <p:nvPicPr>
          <p:cNvPr id="84" name="Google Shape;84;p17"/>
          <p:cNvPicPr preferRelativeResize="0"/>
          <p:nvPr/>
        </p:nvPicPr>
        <p:blipFill rotWithShape="1">
          <a:blip r:embed="rId3">
            <a:alphaModFix/>
          </a:blip>
          <a:srcRect b="22263" l="0" r="0" t="0"/>
          <a:stretch/>
        </p:blipFill>
        <p:spPr>
          <a:xfrm>
            <a:off x="4799800" y="262588"/>
            <a:ext cx="4123976" cy="2044249"/>
          </a:xfrm>
          <a:prstGeom prst="rect">
            <a:avLst/>
          </a:prstGeom>
          <a:noFill/>
          <a:ln>
            <a:noFill/>
          </a:ln>
        </p:spPr>
      </p:pic>
      <p:pic>
        <p:nvPicPr>
          <p:cNvPr id="85" name="Google Shape;85;p17"/>
          <p:cNvPicPr preferRelativeResize="0"/>
          <p:nvPr/>
        </p:nvPicPr>
        <p:blipFill>
          <a:blip r:embed="rId4">
            <a:alphaModFix/>
          </a:blip>
          <a:stretch>
            <a:fillRect/>
          </a:stretch>
        </p:blipFill>
        <p:spPr>
          <a:xfrm>
            <a:off x="292175" y="1121438"/>
            <a:ext cx="4474739" cy="326525"/>
          </a:xfrm>
          <a:prstGeom prst="rect">
            <a:avLst/>
          </a:prstGeom>
          <a:noFill/>
          <a:ln>
            <a:noFill/>
          </a:ln>
        </p:spPr>
      </p:pic>
      <p:pic>
        <p:nvPicPr>
          <p:cNvPr id="86" name="Google Shape;86;p17"/>
          <p:cNvPicPr preferRelativeResize="0"/>
          <p:nvPr/>
        </p:nvPicPr>
        <p:blipFill rotWithShape="1">
          <a:blip r:embed="rId5">
            <a:alphaModFix/>
          </a:blip>
          <a:srcRect b="17444" l="0" r="0" t="0"/>
          <a:stretch/>
        </p:blipFill>
        <p:spPr>
          <a:xfrm>
            <a:off x="4920350" y="2793050"/>
            <a:ext cx="3882885" cy="2044249"/>
          </a:xfrm>
          <a:prstGeom prst="rect">
            <a:avLst/>
          </a:prstGeom>
          <a:noFill/>
          <a:ln>
            <a:noFill/>
          </a:ln>
        </p:spPr>
      </p:pic>
      <p:pic>
        <p:nvPicPr>
          <p:cNvPr id="87" name="Google Shape;87;p17"/>
          <p:cNvPicPr preferRelativeResize="0"/>
          <p:nvPr/>
        </p:nvPicPr>
        <p:blipFill rotWithShape="1">
          <a:blip r:embed="rId6">
            <a:alphaModFix/>
          </a:blip>
          <a:srcRect b="16156" l="0" r="0" t="0"/>
          <a:stretch/>
        </p:blipFill>
        <p:spPr>
          <a:xfrm>
            <a:off x="311700" y="2793050"/>
            <a:ext cx="4032876" cy="2156226"/>
          </a:xfrm>
          <a:prstGeom prst="rect">
            <a:avLst/>
          </a:prstGeom>
          <a:noFill/>
          <a:ln>
            <a:noFill/>
          </a:ln>
        </p:spPr>
      </p:pic>
      <p:cxnSp>
        <p:nvCxnSpPr>
          <p:cNvPr id="88" name="Google Shape;88;p17"/>
          <p:cNvCxnSpPr/>
          <p:nvPr/>
        </p:nvCxnSpPr>
        <p:spPr>
          <a:xfrm>
            <a:off x="6523900" y="2110650"/>
            <a:ext cx="19500" cy="818400"/>
          </a:xfrm>
          <a:prstGeom prst="straightConnector1">
            <a:avLst/>
          </a:prstGeom>
          <a:noFill/>
          <a:ln cap="flat" cmpd="sng" w="76200">
            <a:solidFill>
              <a:srgbClr val="FF0000"/>
            </a:solidFill>
            <a:prstDash val="solid"/>
            <a:round/>
            <a:headEnd len="med" w="med" type="none"/>
            <a:tailEnd len="med" w="med" type="triangle"/>
          </a:ln>
        </p:spPr>
      </p:cxnSp>
      <p:cxnSp>
        <p:nvCxnSpPr>
          <p:cNvPr id="89" name="Google Shape;89;p17"/>
          <p:cNvCxnSpPr/>
          <p:nvPr/>
        </p:nvCxnSpPr>
        <p:spPr>
          <a:xfrm flipH="1">
            <a:off x="4344425" y="3764550"/>
            <a:ext cx="825300" cy="6600"/>
          </a:xfrm>
          <a:prstGeom prst="straightConnector1">
            <a:avLst/>
          </a:prstGeom>
          <a:noFill/>
          <a:ln cap="flat" cmpd="sng" w="76200">
            <a:solidFill>
              <a:srgbClr val="FF0000"/>
            </a:solidFill>
            <a:prstDash val="solid"/>
            <a:round/>
            <a:headEnd len="med" w="med" type="none"/>
            <a:tailEnd len="med" w="med" type="triangle"/>
          </a:ln>
        </p:spPr>
      </p:cxnSp>
      <p:cxnSp>
        <p:nvCxnSpPr>
          <p:cNvPr id="90" name="Google Shape;90;p17"/>
          <p:cNvCxnSpPr/>
          <p:nvPr/>
        </p:nvCxnSpPr>
        <p:spPr>
          <a:xfrm flipH="1" rot="10800000">
            <a:off x="3616375" y="750050"/>
            <a:ext cx="1050000" cy="34200"/>
          </a:xfrm>
          <a:prstGeom prst="straightConnector1">
            <a:avLst/>
          </a:prstGeom>
          <a:noFill/>
          <a:ln cap="flat" cmpd="sng" w="76200">
            <a:solidFill>
              <a:srgbClr val="FF0000"/>
            </a:solidFill>
            <a:prstDash val="solid"/>
            <a:round/>
            <a:headEnd len="med" w="med" type="none"/>
            <a:tailEnd len="med" w="med" type="triangle"/>
          </a:ln>
        </p:spPr>
      </p:cxnSp>
      <p:sp>
        <p:nvSpPr>
          <p:cNvPr id="91" name="Google Shape;91;p17"/>
          <p:cNvSpPr txBox="1"/>
          <p:nvPr/>
        </p:nvSpPr>
        <p:spPr>
          <a:xfrm>
            <a:off x="398475" y="1557750"/>
            <a:ext cx="40329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rgbClr val="FFFFFF"/>
                </a:solidFill>
                <a:latin typeface="Average"/>
                <a:ea typeface="Average"/>
                <a:cs typeface="Average"/>
                <a:sym typeface="Average"/>
              </a:rPr>
              <a:t>Issues:</a:t>
            </a:r>
            <a:endParaRPr b="1" sz="1900" u="sng">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Model-Free - Don’t want to have to experience something bad to know its bad</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Prospective Planning - Computationally expensive</a:t>
            </a:r>
            <a:endParaRPr>
              <a:solidFill>
                <a:srgbClr val="FFFFFF"/>
              </a:solidFill>
              <a:latin typeface="Average"/>
              <a:ea typeface="Average"/>
              <a:cs typeface="Average"/>
              <a:sym typeface="Average"/>
            </a:endParaRPr>
          </a:p>
        </p:txBody>
      </p:sp>
      <p:sp>
        <p:nvSpPr>
          <p:cNvPr id="92" name="Google Shape;92;p17"/>
          <p:cNvSpPr txBox="1"/>
          <p:nvPr/>
        </p:nvSpPr>
        <p:spPr>
          <a:xfrm>
            <a:off x="4766925" y="262600"/>
            <a:ext cx="162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Average"/>
                <a:ea typeface="Average"/>
                <a:cs typeface="Average"/>
                <a:sym typeface="Average"/>
              </a:rPr>
              <a:t>** trained pre-COVID-19</a:t>
            </a:r>
            <a:endParaRPr sz="400">
              <a:latin typeface="Average"/>
              <a:ea typeface="Average"/>
              <a:cs typeface="Average"/>
              <a:sym typeface="Average"/>
            </a:endParaRPr>
          </a:p>
        </p:txBody>
      </p:sp>
      <p:sp>
        <p:nvSpPr>
          <p:cNvPr id="93" name="Google Shape;93;p17"/>
          <p:cNvSpPr/>
          <p:nvPr/>
        </p:nvSpPr>
        <p:spPr>
          <a:xfrm>
            <a:off x="2065775" y="4330825"/>
            <a:ext cx="136200" cy="125700"/>
          </a:xfrm>
          <a:prstGeom prst="smileyFace">
            <a:avLst>
              <a:gd fmla="val 4653"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Trajectory Sampling vs Prioritized Sweeping</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FFFFFF"/>
                </a:solidFill>
              </a:rPr>
              <a:t>Trajectory Sampling - simulates individual trajectories and performs backups at the state or state–action pairs encountered along the way</a:t>
            </a:r>
            <a:endParaRPr>
              <a:solidFill>
                <a:srgbClr val="FFFFFF"/>
              </a:solidFill>
            </a:endParaRPr>
          </a:p>
          <a:p>
            <a:pPr indent="-342900" lvl="0" marL="457200" rtl="0" algn="l">
              <a:spcBef>
                <a:spcPts val="1200"/>
              </a:spcBef>
              <a:spcAft>
                <a:spcPts val="0"/>
              </a:spcAft>
              <a:buClr>
                <a:srgbClr val="FFFFFF"/>
              </a:buClr>
              <a:buSzPts val="1800"/>
              <a:buChar char="-"/>
            </a:pPr>
            <a:r>
              <a:rPr lang="en">
                <a:solidFill>
                  <a:srgbClr val="FFFFFF"/>
                </a:solidFill>
              </a:rPr>
              <a:t>Correlate with forward replay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Seen in prospective pl</a:t>
            </a:r>
            <a:r>
              <a:rPr lang="en">
                <a:solidFill>
                  <a:srgbClr val="FFFFFF"/>
                </a:solidFill>
              </a:rPr>
              <a:t>anning, </a:t>
            </a:r>
            <a:r>
              <a:rPr lang="en">
                <a:solidFill>
                  <a:srgbClr val="FFFFFF"/>
                </a:solidFill>
              </a:rPr>
              <a:t>sampling states that the agent is likely to be in after future actions.</a:t>
            </a:r>
            <a:endParaRPr>
              <a:solidFill>
                <a:srgbClr val="FFFFFF"/>
              </a:solidFill>
            </a:endParaRPr>
          </a:p>
          <a:p>
            <a:pPr indent="0" lvl="0" marL="0" rtl="0" algn="l">
              <a:spcBef>
                <a:spcPts val="1200"/>
              </a:spcBef>
              <a:spcAft>
                <a:spcPts val="0"/>
              </a:spcAft>
              <a:buNone/>
            </a:pPr>
            <a:r>
              <a:rPr lang="en">
                <a:solidFill>
                  <a:srgbClr val="FFFFFF"/>
                </a:solidFill>
              </a:rPr>
              <a:t>Prioritized Sweeping - Maintains a queue of each state-action pair whose estimated value would change nontrivially if backed up (largest RPE)</a:t>
            </a:r>
            <a:endParaRPr>
              <a:solidFill>
                <a:srgbClr val="FFFFFF"/>
              </a:solidFill>
            </a:endParaRPr>
          </a:p>
          <a:p>
            <a:pPr indent="-342900" lvl="0" marL="457200" rtl="0" algn="l">
              <a:spcBef>
                <a:spcPts val="1200"/>
              </a:spcBef>
              <a:spcAft>
                <a:spcPts val="0"/>
              </a:spcAft>
              <a:buClr>
                <a:srgbClr val="FFFFFF"/>
              </a:buClr>
              <a:buSzPts val="1800"/>
              <a:buChar char="-"/>
            </a:pPr>
            <a:r>
              <a:rPr lang="en">
                <a:solidFill>
                  <a:srgbClr val="FFFFFF"/>
                </a:solidFill>
              </a:rPr>
              <a:t>Correlate to backwards replay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Seen in COVID ice cream example, simulating from each state-action pair starting with the terminal state</a:t>
            </a:r>
            <a:endParaRPr>
              <a:solidFill>
                <a:srgbClr val="FFFFFF"/>
              </a:solidFill>
            </a:endParaRPr>
          </a:p>
        </p:txBody>
      </p:sp>
      <p:sp>
        <p:nvSpPr>
          <p:cNvPr id="100" name="Google Shape;100;p18"/>
          <p:cNvSpPr txBox="1"/>
          <p:nvPr/>
        </p:nvSpPr>
        <p:spPr>
          <a:xfrm>
            <a:off x="6901975" y="4703625"/>
            <a:ext cx="26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(Sutton and Barto, 2015)</a:t>
            </a:r>
            <a:endParaRPr>
              <a:solidFill>
                <a:srgbClr val="FFFFFF"/>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Carey et al. 2019</a:t>
            </a:r>
            <a:endParaRPr/>
          </a:p>
        </p:txBody>
      </p:sp>
      <p:sp>
        <p:nvSpPr>
          <p:cNvPr id="106" name="Google Shape;106;p19"/>
          <p:cNvSpPr txBox="1"/>
          <p:nvPr>
            <p:ph idx="1" type="body"/>
          </p:nvPr>
        </p:nvSpPr>
        <p:spPr>
          <a:xfrm>
            <a:off x="311700" y="1152475"/>
            <a:ext cx="25137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FFFFFF"/>
                </a:solidFill>
                <a:latin typeface="Arial"/>
                <a:ea typeface="Arial"/>
                <a:cs typeface="Arial"/>
                <a:sym typeface="Arial"/>
              </a:rPr>
              <a:t>Trained 4 rats to run around T-maze looking for food and water.</a:t>
            </a:r>
            <a:endParaRPr sz="1400">
              <a:solidFill>
                <a:srgbClr val="FFFFFF"/>
              </a:solidFill>
              <a:latin typeface="Arial"/>
              <a:ea typeface="Arial"/>
              <a:cs typeface="Arial"/>
              <a:sym typeface="Arial"/>
            </a:endParaRPr>
          </a:p>
          <a:p>
            <a:pPr indent="0" lvl="0" marL="0" rtl="0" algn="l">
              <a:spcBef>
                <a:spcPts val="1200"/>
              </a:spcBef>
              <a:spcAft>
                <a:spcPts val="0"/>
              </a:spcAft>
              <a:buNone/>
            </a:pPr>
            <a:r>
              <a:rPr lang="en" sz="1400">
                <a:solidFill>
                  <a:srgbClr val="FFFFFF"/>
                </a:solidFill>
                <a:latin typeface="Arial"/>
                <a:ea typeface="Arial"/>
                <a:cs typeface="Arial"/>
                <a:sym typeface="Arial"/>
              </a:rPr>
              <a:t>Before daily recording sessions, the rats were alternately food or water-restricted</a:t>
            </a:r>
            <a:endParaRPr sz="1400">
              <a:solidFill>
                <a:srgbClr val="FFFFFF"/>
              </a:solidFill>
              <a:latin typeface="Arial"/>
              <a:ea typeface="Arial"/>
              <a:cs typeface="Arial"/>
              <a:sym typeface="Arial"/>
            </a:endParaRPr>
          </a:p>
          <a:p>
            <a:pPr indent="-298450" lvl="0" marL="457200" rtl="0" algn="l">
              <a:spcBef>
                <a:spcPts val="1200"/>
              </a:spcBef>
              <a:spcAft>
                <a:spcPts val="0"/>
              </a:spcAft>
              <a:buClr>
                <a:srgbClr val="FFFFFF"/>
              </a:buClr>
              <a:buSzPts val="1100"/>
              <a:buFont typeface="Arial"/>
              <a:buChar char="-"/>
            </a:pPr>
            <a:r>
              <a:rPr lang="en" sz="1100">
                <a:solidFill>
                  <a:srgbClr val="FFFFFF"/>
                </a:solidFill>
                <a:latin typeface="Arial"/>
                <a:ea typeface="Arial"/>
                <a:cs typeface="Arial"/>
                <a:sym typeface="Arial"/>
              </a:rPr>
              <a:t>Caused them to revalue the food and water outcomes due to a shift in their motivational state</a:t>
            </a:r>
            <a:endParaRPr sz="1100">
              <a:solidFill>
                <a:srgbClr val="FFFFFF"/>
              </a:solidFill>
              <a:latin typeface="Arial"/>
              <a:ea typeface="Arial"/>
              <a:cs typeface="Arial"/>
              <a:sym typeface="Arial"/>
            </a:endParaRPr>
          </a:p>
          <a:p>
            <a:pPr indent="0" lvl="0" marL="0" rtl="0" algn="l">
              <a:spcBef>
                <a:spcPts val="1200"/>
              </a:spcBef>
              <a:spcAft>
                <a:spcPts val="0"/>
              </a:spcAft>
              <a:buNone/>
            </a:pPr>
            <a:r>
              <a:rPr lang="en" sz="1400">
                <a:solidFill>
                  <a:srgbClr val="FFFFFF"/>
                </a:solidFill>
                <a:latin typeface="Arial"/>
                <a:ea typeface="Arial"/>
                <a:cs typeface="Arial"/>
                <a:sym typeface="Arial"/>
              </a:rPr>
              <a:t>Recorded neural ensembles from the dorsal CA1 area of the hippocampus</a:t>
            </a:r>
            <a:endParaRPr sz="1400">
              <a:solidFill>
                <a:srgbClr val="FFFFFF"/>
              </a:solidFill>
              <a:latin typeface="Arial"/>
              <a:ea typeface="Arial"/>
              <a:cs typeface="Arial"/>
              <a:sym typeface="Arial"/>
            </a:endParaRPr>
          </a:p>
          <a:p>
            <a:pPr indent="0" lvl="0" marL="0" rtl="0" algn="l">
              <a:spcBef>
                <a:spcPts val="1200"/>
              </a:spcBef>
              <a:spcAft>
                <a:spcPts val="0"/>
              </a:spcAft>
              <a:buNone/>
            </a:pPr>
            <a:r>
              <a:t/>
            </a:r>
            <a:endParaRPr sz="900">
              <a:solidFill>
                <a:srgbClr val="000000"/>
              </a:solidFill>
              <a:latin typeface="Arial"/>
              <a:ea typeface="Arial"/>
              <a:cs typeface="Arial"/>
              <a:sym typeface="Arial"/>
            </a:endParaRPr>
          </a:p>
          <a:p>
            <a:pPr indent="0" lvl="0" marL="0" rtl="0" algn="l">
              <a:spcBef>
                <a:spcPts val="1200"/>
              </a:spcBef>
              <a:spcAft>
                <a:spcPts val="0"/>
              </a:spcAft>
              <a:buNone/>
            </a:pPr>
            <a:r>
              <a:t/>
            </a:r>
            <a:endParaRPr sz="900">
              <a:solidFill>
                <a:srgbClr val="000000"/>
              </a:solidFill>
              <a:latin typeface="Arial"/>
              <a:ea typeface="Arial"/>
              <a:cs typeface="Arial"/>
              <a:sym typeface="Arial"/>
            </a:endParaRPr>
          </a:p>
          <a:p>
            <a:pPr indent="0" lvl="0" marL="0" rtl="0" algn="l">
              <a:spcBef>
                <a:spcPts val="1200"/>
              </a:spcBef>
              <a:spcAft>
                <a:spcPts val="0"/>
              </a:spcAft>
              <a:buNone/>
            </a:pPr>
            <a:r>
              <a:t/>
            </a:r>
            <a:endParaRPr sz="9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07" name="Google Shape;107;p19"/>
          <p:cNvPicPr preferRelativeResize="0"/>
          <p:nvPr/>
        </p:nvPicPr>
        <p:blipFill>
          <a:blip r:embed="rId3">
            <a:alphaModFix/>
          </a:blip>
          <a:stretch>
            <a:fillRect/>
          </a:stretch>
        </p:blipFill>
        <p:spPr>
          <a:xfrm>
            <a:off x="2982825" y="1066475"/>
            <a:ext cx="5957125" cy="3010551"/>
          </a:xfrm>
          <a:prstGeom prst="rect">
            <a:avLst/>
          </a:prstGeom>
          <a:noFill/>
          <a:ln>
            <a:noFill/>
          </a:ln>
        </p:spPr>
      </p:pic>
      <p:sp>
        <p:nvSpPr>
          <p:cNvPr id="108" name="Google Shape;108;p19"/>
          <p:cNvSpPr txBox="1"/>
          <p:nvPr/>
        </p:nvSpPr>
        <p:spPr>
          <a:xfrm>
            <a:off x="3759850" y="4257425"/>
            <a:ext cx="51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Average"/>
                <a:ea typeface="Average"/>
                <a:cs typeface="Average"/>
                <a:sym typeface="Average"/>
              </a:rPr>
              <a:t>** Food and water did not vary significantly in reward value</a:t>
            </a:r>
            <a:endParaRPr>
              <a:solidFill>
                <a:srgbClr val="FFFF00"/>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Experience and Simulation</a:t>
            </a:r>
            <a:endParaRPr/>
          </a:p>
        </p:txBody>
      </p:sp>
      <p:sp>
        <p:nvSpPr>
          <p:cNvPr id="114" name="Google Shape;114;p20"/>
          <p:cNvSpPr txBox="1"/>
          <p:nvPr>
            <p:ph idx="1" type="body"/>
          </p:nvPr>
        </p:nvSpPr>
        <p:spPr>
          <a:xfrm>
            <a:off x="311700" y="1152475"/>
            <a:ext cx="324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Sharp wave ripple events are indicative of replay activity</a:t>
            </a:r>
            <a:endParaRPr>
              <a:solidFill>
                <a:srgbClr val="FFFFFF"/>
              </a:solidFill>
            </a:endParaRPr>
          </a:p>
          <a:p>
            <a:pPr indent="0" lvl="0" marL="0" rtl="0" algn="l">
              <a:spcBef>
                <a:spcPts val="1200"/>
              </a:spcBef>
              <a:spcAft>
                <a:spcPts val="0"/>
              </a:spcAft>
              <a:buNone/>
            </a:pPr>
            <a:r>
              <a:rPr lang="en">
                <a:solidFill>
                  <a:srgbClr val="FFFFFF"/>
                </a:solidFill>
              </a:rPr>
              <a:t>Simulation of the opposite-than-restricted path</a:t>
            </a:r>
            <a:endParaRPr>
              <a:solidFill>
                <a:srgbClr val="FFFFFF"/>
              </a:solidFill>
            </a:endParaRPr>
          </a:p>
          <a:p>
            <a:pPr indent="-342900" lvl="0" marL="457200" rtl="0" algn="l">
              <a:spcBef>
                <a:spcPts val="1200"/>
              </a:spcBef>
              <a:spcAft>
                <a:spcPts val="0"/>
              </a:spcAft>
              <a:buClr>
                <a:srgbClr val="FFFFFF"/>
              </a:buClr>
              <a:buSzPts val="1800"/>
              <a:buChar char="-"/>
            </a:pPr>
            <a:r>
              <a:rPr lang="en">
                <a:solidFill>
                  <a:srgbClr val="FFFFFF"/>
                </a:solidFill>
              </a:rPr>
              <a:t>E.g. If food-restricted, the rat will simulate the path to the water, devalue that path, and then experience going to the food</a:t>
            </a:r>
            <a:endParaRPr>
              <a:solidFill>
                <a:srgbClr val="FFFFFF"/>
              </a:solidFill>
            </a:endParaRPr>
          </a:p>
        </p:txBody>
      </p:sp>
      <p:pic>
        <p:nvPicPr>
          <p:cNvPr id="115" name="Google Shape;115;p20"/>
          <p:cNvPicPr preferRelativeResize="0"/>
          <p:nvPr/>
        </p:nvPicPr>
        <p:blipFill rotWithShape="1">
          <a:blip r:embed="rId3">
            <a:alphaModFix/>
          </a:blip>
          <a:srcRect b="0" l="0" r="0" t="0"/>
          <a:stretch/>
        </p:blipFill>
        <p:spPr>
          <a:xfrm>
            <a:off x="3764550" y="273850"/>
            <a:ext cx="5287452" cy="2297900"/>
          </a:xfrm>
          <a:prstGeom prst="rect">
            <a:avLst/>
          </a:prstGeom>
          <a:noFill/>
          <a:ln>
            <a:noFill/>
          </a:ln>
        </p:spPr>
      </p:pic>
      <p:pic>
        <p:nvPicPr>
          <p:cNvPr id="116" name="Google Shape;116;p20"/>
          <p:cNvPicPr preferRelativeResize="0"/>
          <p:nvPr/>
        </p:nvPicPr>
        <p:blipFill>
          <a:blip r:embed="rId4">
            <a:alphaModFix/>
          </a:blip>
          <a:stretch>
            <a:fillRect/>
          </a:stretch>
        </p:blipFill>
        <p:spPr>
          <a:xfrm>
            <a:off x="3764550" y="2615000"/>
            <a:ext cx="5287452" cy="24091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Specific Goals</a:t>
            </a:r>
            <a:endParaRPr/>
          </a:p>
        </p:txBody>
      </p:sp>
      <p:sp>
        <p:nvSpPr>
          <p:cNvPr id="122" name="Google Shape;122;p21"/>
          <p:cNvSpPr txBox="1"/>
          <p:nvPr>
            <p:ph idx="1" type="body"/>
          </p:nvPr>
        </p:nvSpPr>
        <p:spPr>
          <a:xfrm>
            <a:off x="-55425" y="1385275"/>
            <a:ext cx="31371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FFFFFF"/>
              </a:buClr>
              <a:buSzPts val="1800"/>
              <a:buChar char="●"/>
            </a:pPr>
            <a:r>
              <a:rPr lang="en">
                <a:solidFill>
                  <a:srgbClr val="FFFFFF"/>
                </a:solidFill>
              </a:rPr>
              <a:t>The experiment and task are laid out in Carey et al, 2019.</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goal is simulate the task and compare efficiency and speed of learning with different parameters and types of replay when one rewards value changes.</a:t>
            </a:r>
            <a:endParaRPr>
              <a:solidFill>
                <a:srgbClr val="FFFFFF"/>
              </a:solidFill>
            </a:endParaRPr>
          </a:p>
          <a:p>
            <a:pPr indent="0" lvl="0" marL="0" rtl="0" algn="l">
              <a:spcBef>
                <a:spcPts val="1200"/>
              </a:spcBef>
              <a:spcAft>
                <a:spcPts val="1200"/>
              </a:spcAft>
              <a:buNone/>
            </a:pPr>
            <a:r>
              <a:t/>
            </a:r>
            <a:endParaRPr>
              <a:solidFill>
                <a:srgbClr val="FFFFFF"/>
              </a:solidFill>
            </a:endParaRPr>
          </a:p>
        </p:txBody>
      </p:sp>
      <p:pic>
        <p:nvPicPr>
          <p:cNvPr id="123" name="Google Shape;123;p21"/>
          <p:cNvPicPr preferRelativeResize="0"/>
          <p:nvPr/>
        </p:nvPicPr>
        <p:blipFill>
          <a:blip r:embed="rId3">
            <a:alphaModFix/>
          </a:blip>
          <a:stretch>
            <a:fillRect/>
          </a:stretch>
        </p:blipFill>
        <p:spPr>
          <a:xfrm>
            <a:off x="3264216" y="1152475"/>
            <a:ext cx="5722457" cy="341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